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sldIdLst>
    <p:sldId id="303" r:id="rId2"/>
    <p:sldId id="304" r:id="rId3"/>
    <p:sldId id="257" r:id="rId4"/>
    <p:sldId id="320" r:id="rId5"/>
    <p:sldId id="301" r:id="rId6"/>
    <p:sldId id="321" r:id="rId7"/>
    <p:sldId id="322" r:id="rId8"/>
    <p:sldId id="285" r:id="rId9"/>
    <p:sldId id="323" r:id="rId10"/>
    <p:sldId id="324" r:id="rId11"/>
    <p:sldId id="260" r:id="rId12"/>
    <p:sldId id="259" r:id="rId13"/>
    <p:sldId id="325" r:id="rId14"/>
    <p:sldId id="326" r:id="rId15"/>
    <p:sldId id="292" r:id="rId16"/>
    <p:sldId id="294" r:id="rId17"/>
    <p:sldId id="288" r:id="rId18"/>
    <p:sldId id="341" r:id="rId19"/>
    <p:sldId id="311" r:id="rId20"/>
    <p:sldId id="310" r:id="rId21"/>
    <p:sldId id="289" r:id="rId22"/>
    <p:sldId id="291" r:id="rId23"/>
    <p:sldId id="263" r:id="rId24"/>
    <p:sldId id="313" r:id="rId25"/>
    <p:sldId id="314" r:id="rId26"/>
    <p:sldId id="327" r:id="rId27"/>
    <p:sldId id="343" r:id="rId28"/>
    <p:sldId id="328" r:id="rId29"/>
    <p:sldId id="316" r:id="rId30"/>
    <p:sldId id="345" r:id="rId31"/>
    <p:sldId id="318" r:id="rId32"/>
    <p:sldId id="329" r:id="rId33"/>
    <p:sldId id="344" r:id="rId34"/>
    <p:sldId id="330" r:id="rId35"/>
    <p:sldId id="317" r:id="rId36"/>
    <p:sldId id="319" r:id="rId37"/>
    <p:sldId id="305" r:id="rId38"/>
    <p:sldId id="331" r:id="rId39"/>
    <p:sldId id="342" r:id="rId40"/>
    <p:sldId id="265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39" r:id="rId49"/>
    <p:sldId id="340" r:id="rId50"/>
    <p:sldId id="269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arker" initials="DP" lastIdx="54" clrIdx="0"/>
  <p:cmAuthor id="1" name="Kristen Rademacher" initials="KR" lastIdx="0" clrIdx="1"/>
  <p:cmAuthor id="2" name="Lenovo User" initials="LU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69242" autoAdjust="0"/>
  </p:normalViewPr>
  <p:slideViewPr>
    <p:cSldViewPr>
      <p:cViewPr>
        <p:scale>
          <a:sx n="72" d="100"/>
          <a:sy n="72" d="100"/>
        </p:scale>
        <p:origin x="-36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92"/>
    </p:cViewPr>
  </p:sorterViewPr>
  <p:notesViewPr>
    <p:cSldViewPr>
      <p:cViewPr varScale="1">
        <p:scale>
          <a:sx n="52" d="100"/>
          <a:sy n="52" d="100"/>
        </p:scale>
        <p:origin x="-17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EB482-B8E1-4D1C-8D96-DA428430F730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EB1CB-96BA-4884-8F01-442F372D4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57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A21A5-1250-4491-B08B-48E91A9394E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EB1CB-96BA-4884-8F01-442F372D4B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9F50B4-CDB0-4374-97CA-EA043DA26A6D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90D4CE-B9F7-4DBD-A498-ECAD73F87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oaches.com/coach-trainin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oaches.com/coach-trainin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aptech.dawsoncollege.qc.ca/pubs/PAREA_2k3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hentichappiness.sas.upenn.edu/questionnaires.aspx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ic.ed.gov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pubsearch/pubsinfo.asp?pubid=2003159" TargetMode="External"/><Relationship Id="rId2" Type="http://schemas.openxmlformats.org/officeDocument/2006/relationships/hyperlink" Target="http://www.nlts2.org/reports/2005_06/nlts2_report_2005_06_ch4.pdf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eric.ed.gov/ERICDocs/data/ericdocs2sql/content_storage_01/0000019b/80/27/fb/9d.pdf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gefoundation.org/" TargetMode="External"/><Relationship Id="rId2" Type="http://schemas.openxmlformats.org/officeDocument/2006/relationships/hyperlink" Target="http://www.thecoach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stcoach.com/" TargetMode="External"/><Relationship Id="rId4" Type="http://schemas.openxmlformats.org/officeDocument/2006/relationships/hyperlink" Target="http://www.coachfederation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c.edu/asp" TargetMode="External"/><Relationship Id="rId2" Type="http://schemas.openxmlformats.org/officeDocument/2006/relationships/hyperlink" Target="mailto:aspinfo@un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maitlan@email.unc.ed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85800"/>
            <a:ext cx="7467600" cy="44196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algn="ctr"/>
            <a:r>
              <a:rPr lang="en-US" sz="5200" dirty="0" smtClean="0"/>
              <a:t>The Impact of Coaching on Academic Success: A Focus on University Students with Learning Disabilities and Attention Deficit/Hyperactivity Disorder</a:t>
            </a:r>
          </a:p>
          <a:p>
            <a:endParaRPr lang="en-US" dirty="0" smtClean="0"/>
          </a:p>
          <a:p>
            <a:pPr algn="ctr"/>
            <a:endParaRPr lang="en-US" sz="3300" dirty="0" smtClean="0"/>
          </a:p>
          <a:p>
            <a:pPr algn="ctr"/>
            <a:endParaRPr lang="en-US" sz="3300" dirty="0" smtClean="0"/>
          </a:p>
          <a:p>
            <a:pPr algn="ctr"/>
            <a:r>
              <a:rPr lang="en-US" sz="3300" dirty="0" smtClean="0"/>
              <a:t>A Pilot Study conducted at The Academic Success Program for Students with LD/ADHD, University of North Carolina at Chapel Hill</a:t>
            </a:r>
          </a:p>
          <a:p>
            <a:pPr algn="ctr"/>
            <a:r>
              <a:rPr lang="en-US" sz="3200" dirty="0" smtClean="0"/>
              <a:t>AHEAD 2010, Denver, CO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8193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r>
              <a:rPr lang="en-US" sz="2400" dirty="0" smtClean="0"/>
              <a:t>LD/ADHD College Coaching: A Wellness Model Celebrating Diversity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UNC-CH’s Coaching Definition </a:t>
            </a:r>
            <a:r>
              <a:rPr lang="en-US" dirty="0" smtClean="0"/>
              <a:t>(cont’d)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Coaching is not therapy, counseling or learning strategy instruction.  </a:t>
            </a:r>
          </a:p>
          <a:p>
            <a:r>
              <a:rPr lang="en-US" dirty="0" smtClean="0"/>
              <a:t>An important principle in coaching is the belief that students are expert on their lives and are creative, resourceful and whole.  </a:t>
            </a:r>
          </a:p>
          <a:p>
            <a:pPr>
              <a:buNone/>
            </a:pPr>
            <a:r>
              <a:rPr lang="en-US" u="sng" dirty="0" smtClean="0"/>
              <a:t>Coaches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Do not provide solutions and strategies for students</a:t>
            </a:r>
          </a:p>
          <a:p>
            <a:r>
              <a:rPr lang="en-US" dirty="0" smtClean="0"/>
              <a:t>Listen and ask questions in a way which will elicit solutions and strategies from students</a:t>
            </a:r>
          </a:p>
          <a:p>
            <a:r>
              <a:rPr lang="en-US" dirty="0" smtClean="0"/>
              <a:t>Occasionally share information, observations and suggestions for students’ consideration, students are ultimately responsible for their own decisions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Research Questions: </a:t>
            </a:r>
            <a:br>
              <a:rPr lang="en-US" b="1" dirty="0" smtClean="0"/>
            </a:br>
            <a:r>
              <a:rPr lang="en-US" sz="4000" dirty="0" smtClean="0"/>
              <a:t>What We Wanted to Learn in Pilot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Does coaching increase participants’ levels of self-determination?</a:t>
            </a:r>
          </a:p>
          <a:p>
            <a:r>
              <a:rPr lang="en-US" dirty="0" smtClean="0"/>
              <a:t>2. Does coaching improve participants’ executive functioning skills?</a:t>
            </a:r>
          </a:p>
          <a:p>
            <a:r>
              <a:rPr lang="en-US" dirty="0" smtClean="0"/>
              <a:t>3. Does coaching improve participants’ overall life satisfaction?</a:t>
            </a:r>
          </a:p>
          <a:p>
            <a:r>
              <a:rPr lang="en-US" dirty="0" smtClean="0"/>
              <a:t>4. From students’ perspective, what are the key benefits and limitations of coaching?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Pilot Study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100" dirty="0" smtClean="0"/>
              <a:t>Using the conceptual frameworks of executive functioning, self-determination and life-satisfaction, determine trends or statistical significance on the impact of coaching.</a:t>
            </a:r>
          </a:p>
          <a:p>
            <a:r>
              <a:rPr lang="en-US" sz="3100" dirty="0" smtClean="0"/>
              <a:t>“Dress Rehearsal” for more extensive study planned for Fall 2010</a:t>
            </a:r>
          </a:p>
          <a:p>
            <a:pPr lvl="2"/>
            <a:r>
              <a:rPr lang="en-US" sz="2500" dirty="0" smtClean="0"/>
              <a:t>Viability of instruments</a:t>
            </a:r>
          </a:p>
          <a:p>
            <a:pPr lvl="2"/>
            <a:r>
              <a:rPr lang="en-US" sz="2500" dirty="0" smtClean="0"/>
              <a:t>Recruitment Methods</a:t>
            </a:r>
          </a:p>
          <a:p>
            <a:pPr lvl="2"/>
            <a:r>
              <a:rPr lang="en-US" sz="2500" dirty="0" smtClean="0"/>
              <a:t>Roles &amp; Communication</a:t>
            </a:r>
          </a:p>
          <a:p>
            <a:pPr lvl="2"/>
            <a:r>
              <a:rPr lang="en-US" sz="2500" dirty="0" smtClean="0"/>
              <a:t>Next Steps</a:t>
            </a:r>
          </a:p>
          <a:p>
            <a:endParaRPr lang="en-US" sz="31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Methodology: </a:t>
            </a:r>
            <a:r>
              <a:rPr lang="en-US" dirty="0" smtClean="0"/>
              <a:t>Participants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5848" y="1143000"/>
          <a:ext cx="8774726" cy="5059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7363"/>
                <a:gridCol w="4387363"/>
              </a:tblGrid>
              <a:tr h="36580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Demographic</a:t>
                      </a:r>
                      <a:r>
                        <a:rPr lang="en-US" baseline="0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8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Participants Recruited</a:t>
                      </a:r>
                    </a:p>
                    <a:p>
                      <a:r>
                        <a:rPr lang="en-US" dirty="0" smtClean="0"/>
                        <a:t>Total Participants 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N=14</a:t>
                      </a:r>
                    </a:p>
                    <a:p>
                      <a:r>
                        <a:rPr lang="en-US" dirty="0" smtClean="0"/>
                        <a:t>N=13</a:t>
                      </a:r>
                      <a:endParaRPr lang="en-US" dirty="0"/>
                    </a:p>
                  </a:txBody>
                  <a:tcPr/>
                </a:tc>
              </a:tr>
              <a:tr h="64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Gender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male</a:t>
                      </a:r>
                    </a:p>
                    <a:p>
                      <a:r>
                        <a:rPr lang="en-US" dirty="0" smtClean="0"/>
                        <a:t>8 female</a:t>
                      </a:r>
                      <a:endParaRPr lang="en-US" dirty="0"/>
                    </a:p>
                  </a:txBody>
                  <a:tcPr/>
                </a:tc>
              </a:tr>
              <a:tr h="944773"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Caucasian</a:t>
                      </a:r>
                    </a:p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African American</a:t>
                      </a:r>
                    </a:p>
                    <a:p>
                      <a:r>
                        <a:rPr lang="en-US" baseline="0" dirty="0" smtClean="0"/>
                        <a:t>2 Latino</a:t>
                      </a:r>
                    </a:p>
                  </a:txBody>
                  <a:tcPr/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undergraduates</a:t>
                      </a:r>
                    </a:p>
                    <a:p>
                      <a:r>
                        <a:rPr lang="en-US" baseline="0" dirty="0" smtClean="0"/>
                        <a:t>6 graduate students</a:t>
                      </a:r>
                      <a:endParaRPr lang="en-US" dirty="0"/>
                    </a:p>
                  </a:txBody>
                  <a:tcPr/>
                </a:tc>
              </a:tr>
              <a:tr h="794981"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 (LD, ADHD, or Both)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with ADHD (No</a:t>
                      </a:r>
                      <a:r>
                        <a:rPr lang="en-US" baseline="0" dirty="0" smtClean="0"/>
                        <a:t> LD)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5 with ADHD &amp; LD</a:t>
                      </a:r>
                    </a:p>
                  </a:txBody>
                  <a:tcPr/>
                </a:tc>
              </a:tr>
              <a:tr h="1033478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Additional Comorbid Diagnoses</a:t>
                      </a:r>
                    </a:p>
                    <a:p>
                      <a:r>
                        <a:rPr lang="en-US" baseline="0" dirty="0" smtClean="0"/>
                        <a:t>(*62% had co-morbid diagnoses)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with anxiety disorder</a:t>
                      </a:r>
                    </a:p>
                    <a:p>
                      <a:r>
                        <a:rPr lang="en-US" dirty="0" smtClean="0"/>
                        <a:t>4 with depressive disorder</a:t>
                      </a:r>
                    </a:p>
                    <a:p>
                      <a:r>
                        <a:rPr lang="en-US" dirty="0" smtClean="0"/>
                        <a:t>1 with anxiety and depressive disorder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 smtClean="0"/>
              <a:t>Participants - Demographics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75596" y="1219200"/>
          <a:ext cx="81534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25"/>
                <a:gridCol w="3048000"/>
                <a:gridCol w="35083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Theresa’s Caseload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Gender,</a:t>
                      </a:r>
                      <a:r>
                        <a:rPr lang="en-US" baseline="0" dirty="0" smtClean="0"/>
                        <a:t> Race, Univ.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Male, Caucasian</a:t>
                      </a:r>
                    </a:p>
                    <a:p>
                      <a:r>
                        <a:rPr lang="en-US" dirty="0" smtClean="0"/>
                        <a:t>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ADHD,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LD in Reading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Female,</a:t>
                      </a:r>
                      <a:r>
                        <a:rPr lang="en-US" baseline="0" dirty="0" smtClean="0"/>
                        <a:t> Latino</a:t>
                      </a:r>
                    </a:p>
                    <a:p>
                      <a:r>
                        <a:rPr lang="en-US" baseline="0" dirty="0" smtClean="0"/>
                        <a:t>Undergraduate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ADHD</a:t>
                      </a:r>
                    </a:p>
                    <a:p>
                      <a:r>
                        <a:rPr lang="en-US" dirty="0" smtClean="0"/>
                        <a:t>Generalized Anxiety Disorder</a:t>
                      </a:r>
                    </a:p>
                    <a:p>
                      <a:r>
                        <a:rPr lang="en-US" dirty="0" smtClean="0"/>
                        <a:t>Depressive Disorder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Female, Caucasian</a:t>
                      </a:r>
                    </a:p>
                    <a:p>
                      <a:r>
                        <a:rPr lang="en-US" dirty="0" smtClean="0"/>
                        <a:t>Undergraduate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ADHD</a:t>
                      </a:r>
                    </a:p>
                    <a:p>
                      <a:r>
                        <a:rPr lang="en-US" dirty="0" smtClean="0"/>
                        <a:t>Anxiety</a:t>
                      </a:r>
                      <a:r>
                        <a:rPr lang="en-US" baseline="0" dirty="0" smtClean="0"/>
                        <a:t> Disorder 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Female,</a:t>
                      </a:r>
                      <a:r>
                        <a:rPr lang="en-US" baseline="0" dirty="0" smtClean="0"/>
                        <a:t> African American</a:t>
                      </a:r>
                    </a:p>
                    <a:p>
                      <a:r>
                        <a:rPr lang="en-US" baseline="0" dirty="0" smtClean="0"/>
                        <a:t>Undergraduate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Female,</a:t>
                      </a:r>
                      <a:r>
                        <a:rPr lang="en-US" baseline="0" dirty="0" smtClean="0"/>
                        <a:t> Latino</a:t>
                      </a:r>
                    </a:p>
                    <a:p>
                      <a:r>
                        <a:rPr lang="en-US" baseline="0" dirty="0" smtClean="0"/>
                        <a:t>Undergraduate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ADHD</a:t>
                      </a:r>
                    </a:p>
                    <a:p>
                      <a:r>
                        <a:rPr lang="en-US" dirty="0" smtClean="0"/>
                        <a:t>Anxiety</a:t>
                      </a:r>
                      <a:r>
                        <a:rPr lang="en-US" baseline="0" dirty="0" smtClean="0"/>
                        <a:t> Disorder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Female,</a:t>
                      </a:r>
                      <a:r>
                        <a:rPr lang="en-US" baseline="0" dirty="0" smtClean="0"/>
                        <a:t> African American</a:t>
                      </a:r>
                    </a:p>
                    <a:p>
                      <a:r>
                        <a:rPr lang="en-US" baseline="0" dirty="0" smtClean="0"/>
                        <a:t>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ADHD</a:t>
                      </a:r>
                    </a:p>
                    <a:p>
                      <a:r>
                        <a:rPr lang="en-US" dirty="0" smtClean="0"/>
                        <a:t>Anxiety Disorder</a:t>
                      </a:r>
                      <a:r>
                        <a:rPr lang="en-US" baseline="0" dirty="0" smtClean="0"/>
                        <a:t> NOS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Male, Caucasian</a:t>
                      </a:r>
                    </a:p>
                    <a:p>
                      <a:r>
                        <a:rPr lang="en-US" dirty="0" smtClean="0"/>
                        <a:t>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ADHD,</a:t>
                      </a:r>
                      <a:r>
                        <a:rPr lang="en-US" baseline="0" dirty="0" smtClean="0"/>
                        <a:t> LD in Reading</a:t>
                      </a:r>
                    </a:p>
                    <a:p>
                      <a:r>
                        <a:rPr lang="en-US" baseline="0" dirty="0" smtClean="0"/>
                        <a:t>Depression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 smtClean="0"/>
              <a:t>Participants - Demographics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339970" y="1219200"/>
          <a:ext cx="8381999" cy="546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169"/>
                <a:gridCol w="3195915"/>
                <a:gridCol w="3195915"/>
              </a:tblGrid>
              <a:tr h="6807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Kristen’s Caseload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Gender, Race,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smtClean="0"/>
                        <a:t>Univ. Status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Disability</a:t>
                      </a:r>
                    </a:p>
                  </a:txBody>
                  <a:tcPr/>
                </a:tc>
              </a:tr>
              <a:tr h="6807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Female</a:t>
                      </a:r>
                      <a:r>
                        <a:rPr lang="en-US" sz="2000" baseline="0" dirty="0" smtClean="0"/>
                        <a:t> , </a:t>
                      </a:r>
                      <a:r>
                        <a:rPr lang="en-US" sz="2000" dirty="0" smtClean="0"/>
                        <a:t>Caucasian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smtClean="0"/>
                        <a:t>Graduate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ADHD, LD Math</a:t>
                      </a:r>
                    </a:p>
                    <a:p>
                      <a:r>
                        <a:rPr lang="en-US" sz="2000" baseline="0" dirty="0" smtClean="0"/>
                        <a:t>Depressive Disorder</a:t>
                      </a:r>
                      <a:endParaRPr lang="en-US" sz="2000" dirty="0" smtClean="0"/>
                    </a:p>
                  </a:txBody>
                  <a:tcPr/>
                </a:tc>
              </a:tr>
              <a:tr h="6807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Male, Caucasian</a:t>
                      </a:r>
                    </a:p>
                    <a:p>
                      <a:r>
                        <a:rPr lang="en-US" sz="2000" dirty="0" smtClean="0"/>
                        <a:t>Undergraduate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ADHD, LD</a:t>
                      </a:r>
                      <a:r>
                        <a:rPr lang="en-US" sz="2000" baseline="0" dirty="0" smtClean="0"/>
                        <a:t> Reading</a:t>
                      </a:r>
                    </a:p>
                    <a:p>
                      <a:r>
                        <a:rPr lang="en-US" sz="2000" baseline="0" dirty="0" smtClean="0"/>
                        <a:t>Depressive Disorder</a:t>
                      </a:r>
                      <a:endParaRPr lang="en-US" sz="2000" dirty="0"/>
                    </a:p>
                  </a:txBody>
                  <a:tcPr/>
                </a:tc>
              </a:tr>
              <a:tr h="957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Student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Male, African American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dirty="0" smtClean="0"/>
                        <a:t>Graduate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ADHD, LD Reading and Math</a:t>
                      </a:r>
                    </a:p>
                  </a:txBody>
                  <a:tcPr/>
                </a:tc>
              </a:tr>
              <a:tr h="972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Student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Female, Caucasian</a:t>
                      </a:r>
                    </a:p>
                    <a:p>
                      <a:r>
                        <a:rPr lang="en-US" sz="2000" baseline="0" dirty="0" smtClean="0"/>
                        <a:t>Undergraduate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ADHD</a:t>
                      </a:r>
                    </a:p>
                    <a:p>
                      <a:r>
                        <a:rPr lang="en-US" sz="2000" baseline="0" dirty="0" smtClean="0"/>
                        <a:t>Anxiety Disorder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6807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Male, Caucasian</a:t>
                      </a:r>
                    </a:p>
                    <a:p>
                      <a:r>
                        <a:rPr lang="en-US" sz="2000" dirty="0" smtClean="0"/>
                        <a:t>Undergraduate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ADHD</a:t>
                      </a:r>
                      <a:endParaRPr lang="en-US" sz="2000" dirty="0"/>
                    </a:p>
                  </a:txBody>
                  <a:tcPr/>
                </a:tc>
              </a:tr>
              <a:tr h="6807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Student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Female,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Caucasian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Undergraduate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ADHD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 of Coaches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Both coaches have comparable types/amount of coaching training</a:t>
            </a:r>
          </a:p>
          <a:p>
            <a:pPr lvl="1"/>
            <a:r>
              <a:rPr lang="en-US" dirty="0" smtClean="0"/>
              <a:t>Theresa Maitland, CPCC and Kristen Rademacher, CPCC were trained and certified through The Coaches Training Institute. 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http://www.thecoaches.com/coach-training/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116 hours of training followed by 6 month certification program requiring successful completion of written and oral competency exams</a:t>
            </a:r>
          </a:p>
          <a:p>
            <a:r>
              <a:rPr lang="en-US" dirty="0" smtClean="0"/>
              <a:t>Theresa earned her certification in 2003</a:t>
            </a:r>
          </a:p>
          <a:p>
            <a:r>
              <a:rPr lang="en-US" dirty="0" smtClean="0"/>
              <a:t>Kristen earned her certification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Methodology:</a:t>
            </a:r>
            <a:r>
              <a:rPr lang="en-US" dirty="0" smtClean="0"/>
              <a:t>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Eligible participants:</a:t>
            </a:r>
          </a:p>
          <a:p>
            <a:pPr lvl="1"/>
            <a:r>
              <a:rPr lang="en-US" dirty="0" smtClean="0"/>
              <a:t>Total number of potential participants = 456</a:t>
            </a:r>
          </a:p>
          <a:p>
            <a:pPr lvl="1"/>
            <a:r>
              <a:rPr lang="en-US" dirty="0" smtClean="0"/>
              <a:t>All students with documented LD and/or ADHD who are registered at the ASP and were interested in coaching</a:t>
            </a:r>
          </a:p>
          <a:p>
            <a:pPr lvl="1"/>
            <a:r>
              <a:rPr lang="en-US" dirty="0" smtClean="0"/>
              <a:t>Willing to commit to at least 8 weekly sessions of coaching</a:t>
            </a:r>
          </a:p>
          <a:p>
            <a:pPr lvl="1"/>
            <a:r>
              <a:rPr lang="en-US" dirty="0" smtClean="0"/>
              <a:t> Agreed to complete the pre- and post-intervention surveys</a:t>
            </a:r>
          </a:p>
          <a:p>
            <a:r>
              <a:rPr lang="en-US" dirty="0" smtClean="0"/>
              <a:t>How Participants were Chosen</a:t>
            </a:r>
          </a:p>
          <a:p>
            <a:pPr lvl="1"/>
            <a:r>
              <a:rPr lang="en-US" dirty="0" smtClean="0"/>
              <a:t>Purposive 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Recruitment ran for first 3 weeks of semester</a:t>
            </a:r>
          </a:p>
          <a:p>
            <a:pPr lvl="1"/>
            <a:r>
              <a:rPr lang="en-US" dirty="0" smtClean="0"/>
              <a:t>All ASP students received 3 personal emails </a:t>
            </a:r>
          </a:p>
          <a:p>
            <a:pPr lvl="1"/>
            <a:r>
              <a:rPr lang="en-US" dirty="0" smtClean="0"/>
              <a:t>All students requesting accommodations online were automatically directed to information posted on website. </a:t>
            </a:r>
          </a:p>
          <a:p>
            <a:r>
              <a:rPr lang="en-US" dirty="0" smtClean="0"/>
              <a:t>Incentives:  coupons for free coffee and drawing for prizes</a:t>
            </a:r>
          </a:p>
          <a:p>
            <a:r>
              <a:rPr lang="en-US" dirty="0" smtClean="0"/>
              <a:t>Before receiving coaching, each participant took 3 pre-intervention surveys (web-based surveys @ 45 minutes total time)</a:t>
            </a:r>
          </a:p>
          <a:p>
            <a:r>
              <a:rPr lang="en-US" dirty="0" smtClean="0"/>
              <a:t>Participants received 8-13 coaching sessions throughout spring 2010 semester</a:t>
            </a:r>
          </a:p>
          <a:p>
            <a:r>
              <a:rPr lang="en-US" dirty="0" smtClean="0"/>
              <a:t>After 8 coaching sessions, participants re-took the 3 post-intervention surveys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Project Manger conducted qualitative interviews with 6 participants during Week 9.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Study Participants’ Coaching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changes in overall life balance and structure</a:t>
            </a:r>
          </a:p>
          <a:p>
            <a:pPr lvl="1"/>
            <a:r>
              <a:rPr lang="en-US" b="1" dirty="0" smtClean="0"/>
              <a:t>100% </a:t>
            </a:r>
            <a:r>
              <a:rPr lang="en-US" dirty="0" smtClean="0"/>
              <a:t>of participants wanted to balance social life with academics, plan more deliberately, prioritize better.</a:t>
            </a:r>
          </a:p>
          <a:p>
            <a:r>
              <a:rPr lang="en-US" dirty="0" smtClean="0"/>
              <a:t>Have a more positive mental or emotional state</a:t>
            </a:r>
          </a:p>
          <a:p>
            <a:pPr lvl="1"/>
            <a:r>
              <a:rPr lang="en-US" b="1" dirty="0" smtClean="0"/>
              <a:t>61% </a:t>
            </a:r>
            <a:r>
              <a:rPr lang="en-US" dirty="0" smtClean="0"/>
              <a:t>of participants wanted to improve focus and attention, become more reflective and fully present, reduce anxiety and perfectionism.</a:t>
            </a:r>
          </a:p>
          <a:p>
            <a:r>
              <a:rPr lang="en-US" dirty="0" smtClean="0"/>
              <a:t>Improve in academics</a:t>
            </a:r>
          </a:p>
          <a:p>
            <a:pPr lvl="1"/>
            <a:r>
              <a:rPr lang="en-US" b="1" dirty="0" smtClean="0"/>
              <a:t>54% </a:t>
            </a:r>
            <a:r>
              <a:rPr lang="en-US" dirty="0" smtClean="0"/>
              <a:t>of participants wanted to stay on top of work, set and keep regular study times, become more active learners, improve grades.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Theresa E. Laurie Maitland, CPCC, Principal Investigator</a:t>
            </a:r>
          </a:p>
          <a:p>
            <a:pPr>
              <a:buNone/>
            </a:pPr>
            <a:r>
              <a:rPr lang="en-US" i="1" dirty="0" smtClean="0"/>
              <a:t>	University of North Carolina at Chapel Hill</a:t>
            </a:r>
          </a:p>
          <a:p>
            <a:r>
              <a:rPr lang="en-US" dirty="0" smtClean="0"/>
              <a:t>Erica L. Richman, MSW, Social Work Doctoral student, Research Coordinator</a:t>
            </a:r>
          </a:p>
          <a:p>
            <a:pPr>
              <a:buNone/>
            </a:pPr>
            <a:r>
              <a:rPr lang="en-US" i="1" dirty="0" smtClean="0"/>
              <a:t>	University of North Carolina at Chapel Hill</a:t>
            </a:r>
          </a:p>
          <a:p>
            <a:r>
              <a:rPr lang="en-US" dirty="0" smtClean="0"/>
              <a:t>Dr. David Parker, Research Consultant, CRG, Inc.</a:t>
            </a:r>
          </a:p>
          <a:p>
            <a:pPr>
              <a:buNone/>
            </a:pPr>
            <a:r>
              <a:rPr lang="en-US" i="1" dirty="0" smtClean="0"/>
              <a:t>	Wayne State University</a:t>
            </a:r>
          </a:p>
          <a:p>
            <a:r>
              <a:rPr lang="en-US" dirty="0" smtClean="0"/>
              <a:t>Kristen Rademacher, </a:t>
            </a:r>
            <a:r>
              <a:rPr lang="en-US" dirty="0" err="1" smtClean="0"/>
              <a:t>M.Ed</a:t>
            </a:r>
            <a:r>
              <a:rPr lang="en-US" dirty="0" smtClean="0"/>
              <a:t>, CPCC</a:t>
            </a:r>
          </a:p>
          <a:p>
            <a:pPr>
              <a:buNone/>
            </a:pPr>
            <a:r>
              <a:rPr lang="en-US" i="1" dirty="0" smtClean="0"/>
              <a:t>	University of North Carolina at Chapel Hill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Study Participants’ Coaching Goals </a:t>
            </a:r>
            <a:r>
              <a:rPr lang="en-US" dirty="0" smtClean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Explore plans for the future</a:t>
            </a:r>
          </a:p>
          <a:p>
            <a:pPr lvl="1"/>
            <a:r>
              <a:rPr lang="en-US" b="1" dirty="0" smtClean="0"/>
              <a:t>30%</a:t>
            </a:r>
            <a:r>
              <a:rPr lang="en-US" dirty="0" smtClean="0"/>
              <a:t> of participants wanted to make a plan to use career center, talk with others, identify options and submit applications.</a:t>
            </a:r>
          </a:p>
          <a:p>
            <a:r>
              <a:rPr lang="en-US" dirty="0" smtClean="0"/>
              <a:t>Protect time for fun and recreation</a:t>
            </a:r>
          </a:p>
          <a:p>
            <a:pPr lvl="1"/>
            <a:r>
              <a:rPr lang="en-US" b="1" dirty="0" smtClean="0"/>
              <a:t>30% </a:t>
            </a:r>
            <a:r>
              <a:rPr lang="en-US" dirty="0" smtClean="0"/>
              <a:t>of participants wanted to reserve regular time for “quiet time,” or for a hobby or passion such as painting, fly fishing, music.</a:t>
            </a:r>
          </a:p>
          <a:p>
            <a:r>
              <a:rPr lang="en-US" dirty="0" smtClean="0"/>
              <a:t>Improve money management</a:t>
            </a:r>
          </a:p>
          <a:p>
            <a:pPr lvl="1"/>
            <a:r>
              <a:rPr lang="en-US" b="1" dirty="0" smtClean="0"/>
              <a:t>1% </a:t>
            </a:r>
            <a:r>
              <a:rPr lang="en-US" dirty="0" smtClean="0"/>
              <a:t>of participants wanted to</a:t>
            </a:r>
            <a:r>
              <a:rPr lang="en-US" b="1" dirty="0" smtClean="0"/>
              <a:t> </a:t>
            </a:r>
            <a:r>
              <a:rPr lang="en-US" dirty="0" smtClean="0"/>
              <a:t>save money, keep track of spending, pay off credit cards.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</a:t>
            </a:r>
            <a:r>
              <a:rPr lang="en-US" dirty="0" smtClean="0"/>
              <a:t>: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Structure of Coaching Sessions</a:t>
            </a:r>
          </a:p>
          <a:p>
            <a:pPr lvl="1"/>
            <a:r>
              <a:rPr lang="en-US" sz="2800" dirty="0" smtClean="0"/>
              <a:t>Student met with coach for initial 60 minute “intake” session.</a:t>
            </a:r>
          </a:p>
          <a:p>
            <a:pPr lvl="1"/>
            <a:r>
              <a:rPr lang="en-US" sz="2800" dirty="0" smtClean="0"/>
              <a:t>Focus of meeting:</a:t>
            </a:r>
          </a:p>
          <a:p>
            <a:pPr lvl="2"/>
            <a:r>
              <a:rPr lang="en-US" sz="2400" dirty="0" smtClean="0"/>
              <a:t>Student set specific semester goals</a:t>
            </a:r>
          </a:p>
          <a:p>
            <a:pPr lvl="2"/>
            <a:r>
              <a:rPr lang="en-US" sz="2400" dirty="0" smtClean="0"/>
              <a:t>Coach asked student to reflect on strengths, values, passions</a:t>
            </a:r>
          </a:p>
          <a:p>
            <a:pPr lvl="2"/>
            <a:r>
              <a:rPr lang="en-US" sz="2400" dirty="0" smtClean="0"/>
              <a:t>Coach and Student “designed their alliance”</a:t>
            </a:r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</a:t>
            </a:r>
            <a:r>
              <a:rPr lang="en-US" dirty="0" smtClean="0"/>
              <a:t>: Intervention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100" dirty="0" smtClean="0"/>
              <a:t>Student met with coach weekly for 30 minute sessions (face-to-face or phone)</a:t>
            </a:r>
          </a:p>
          <a:p>
            <a:pPr lvl="1"/>
            <a:r>
              <a:rPr lang="en-US" sz="2700" dirty="0" smtClean="0"/>
              <a:t>Student and coach reviewed progress on goals</a:t>
            </a:r>
          </a:p>
          <a:p>
            <a:pPr lvl="2"/>
            <a:r>
              <a:rPr lang="en-US" sz="2700" dirty="0" smtClean="0"/>
              <a:t>Coach guided students to reflect on both their progress and setbacks within the context of their strengths, values and passions</a:t>
            </a:r>
          </a:p>
          <a:p>
            <a:pPr lvl="2"/>
            <a:r>
              <a:rPr lang="en-US" sz="2700" dirty="0" smtClean="0"/>
              <a:t>Coach also guided students to deepen their understanding of their disability as they reflected on their goals</a:t>
            </a:r>
          </a:p>
          <a:p>
            <a:pPr lvl="1"/>
            <a:r>
              <a:rPr lang="en-US" sz="2700" dirty="0" smtClean="0"/>
              <a:t>Student set goals for following week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Quantitative Measures</a:t>
            </a:r>
            <a:br>
              <a:rPr lang="en-US" b="1" dirty="0" smtClean="0"/>
            </a:br>
            <a:r>
              <a:rPr lang="en-US" dirty="0" smtClean="0"/>
              <a:t>Pre- and Post-Intervention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Life Participation Scale-Adult (Saylor, Sutton, &amp; Khan, in press).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28 item </a:t>
            </a:r>
            <a:r>
              <a:rPr lang="en-US" dirty="0" err="1" smtClean="0"/>
              <a:t>likert</a:t>
            </a:r>
            <a:r>
              <a:rPr lang="en-US" dirty="0" smtClean="0"/>
              <a:t> scale internet based survey measuring executive functioning skills in adults</a:t>
            </a:r>
          </a:p>
          <a:p>
            <a:r>
              <a:rPr lang="en-US" dirty="0" smtClean="0"/>
              <a:t>Self-Determination Student Scale (Hoffman, Field, &amp; </a:t>
            </a:r>
            <a:r>
              <a:rPr lang="en-US" dirty="0" err="1" smtClean="0"/>
              <a:t>Sawilowsky</a:t>
            </a:r>
            <a:r>
              <a:rPr lang="en-US" dirty="0" smtClean="0"/>
              <a:t>, 2004)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92 item yes or no internet based survey measuring self determination</a:t>
            </a:r>
          </a:p>
          <a:p>
            <a:r>
              <a:rPr lang="en-US" dirty="0" smtClean="0"/>
              <a:t>Authentic Happiness Inventory (Peterson, 2005)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24 item multiple choice internet based survey measuring students’ overall life satisfaction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Qualitative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Purposive sample</a:t>
            </a:r>
          </a:p>
          <a:p>
            <a:pPr lvl="1"/>
            <a:r>
              <a:rPr lang="en-US" dirty="0" smtClean="0"/>
              <a:t>6 students (3 per coach)</a:t>
            </a:r>
          </a:p>
          <a:p>
            <a:pPr lvl="1"/>
            <a:r>
              <a:rPr lang="en-US" dirty="0" smtClean="0"/>
              <a:t>Balance of characteristics (undergrad/grad, gender, race/ethnicity, GPA, S-DSS scores)</a:t>
            </a:r>
          </a:p>
          <a:p>
            <a:r>
              <a:rPr lang="en-US" dirty="0" smtClean="0"/>
              <a:t>Individual Open-Ended Interview</a:t>
            </a:r>
          </a:p>
          <a:p>
            <a:pPr lvl="1"/>
            <a:r>
              <a:rPr lang="en-US" dirty="0" smtClean="0"/>
              <a:t>1 hour, with Project Manager</a:t>
            </a:r>
          </a:p>
          <a:p>
            <a:pPr lvl="1"/>
            <a:r>
              <a:rPr lang="en-US" dirty="0" smtClean="0"/>
              <a:t>11 prompts generated by team</a:t>
            </a:r>
          </a:p>
          <a:p>
            <a:pPr lvl="1"/>
            <a:r>
              <a:rPr lang="en-US" dirty="0" smtClean="0"/>
              <a:t>Audio-recorded and transcribed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Qualitative Measures</a:t>
            </a:r>
            <a:r>
              <a:rPr lang="en-US" dirty="0" smtClean="0"/>
              <a:t> (con’t.)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Hand-coding by Research Consultant to generate initial set of codes</a:t>
            </a:r>
          </a:p>
          <a:p>
            <a:pPr lvl="1"/>
            <a:r>
              <a:rPr lang="en-US" dirty="0" smtClean="0"/>
              <a:t>Initial inter-rater reliability check between Research Consultant and Project Manager (63% agreement)</a:t>
            </a:r>
          </a:p>
          <a:p>
            <a:pPr lvl="1"/>
            <a:r>
              <a:rPr lang="en-US" dirty="0" smtClean="0"/>
              <a:t>Refinement of codebook, 2</a:t>
            </a:r>
            <a:r>
              <a:rPr lang="en-US" baseline="30000" dirty="0" smtClean="0"/>
              <a:t>nd</a:t>
            </a:r>
            <a:r>
              <a:rPr lang="en-US" dirty="0" smtClean="0"/>
              <a:t> inter-rater reliability check (84% agreement achieved)</a:t>
            </a:r>
          </a:p>
          <a:p>
            <a:pPr lvl="1"/>
            <a:r>
              <a:rPr lang="en-US" dirty="0" smtClean="0"/>
              <a:t>Final refinement of emergent themes in consultation with the research team coaches.</a:t>
            </a:r>
          </a:p>
          <a:p>
            <a:pPr lvl="2"/>
            <a:r>
              <a:rPr lang="en-US" dirty="0" smtClean="0">
                <a:hlinkClick r:id="rId3"/>
              </a:rPr>
              <a:t>http://www.thecoaches.com/coach-training/</a:t>
            </a:r>
            <a:endParaRPr lang="en-US" dirty="0" smtClean="0"/>
          </a:p>
          <a:p>
            <a:pPr lvl="1"/>
            <a:r>
              <a:rPr lang="en-US" dirty="0" smtClean="0"/>
              <a:t>Results speak to coaching’s ability to enhance self-management of thinking, emotions in manner that promotes students’ self-determined achievement of goals on campus and in their lives.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Results of Research Question 1:</a:t>
            </a:r>
            <a:br>
              <a:rPr lang="en-US" sz="3600" b="1" dirty="0" smtClean="0"/>
            </a:br>
            <a:r>
              <a:rPr lang="en-US" sz="3600" dirty="0" smtClean="0"/>
              <a:t>Self-Determination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Results: Self-Determination Student Scale (Hoffman, Field, &amp; </a:t>
            </a:r>
            <a:r>
              <a:rPr lang="en-US" dirty="0" err="1" smtClean="0"/>
              <a:t>Sawilowsky</a:t>
            </a:r>
            <a:r>
              <a:rPr lang="en-US" dirty="0" smtClean="0"/>
              <a:t>, 2004)</a:t>
            </a:r>
          </a:p>
          <a:p>
            <a:pPr lvl="1"/>
            <a:r>
              <a:rPr lang="en-US" dirty="0" smtClean="0"/>
              <a:t>Scores increased, although they were not statistically significant (likely due to small population used in Pilot Study)</a:t>
            </a:r>
          </a:p>
          <a:p>
            <a:pPr lvl="2"/>
            <a:r>
              <a:rPr lang="en-US" dirty="0" smtClean="0"/>
              <a:t>Mean pre-intervention score: 71.50</a:t>
            </a:r>
          </a:p>
          <a:p>
            <a:pPr lvl="2"/>
            <a:r>
              <a:rPr lang="en-US" dirty="0" smtClean="0"/>
              <a:t>Mean post-intervention score: 78.67</a:t>
            </a:r>
          </a:p>
          <a:p>
            <a:pPr lvl="2"/>
            <a:r>
              <a:rPr lang="en-US" i="1" dirty="0" smtClean="0"/>
              <a:t>significance level of .059 – </a:t>
            </a:r>
            <a:r>
              <a:rPr lang="en-US" dirty="0" smtClean="0"/>
              <a:t>an important trend in the data although not statistically significant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Self-Determination Student Scale</a:t>
            </a:r>
            <a:br>
              <a:rPr lang="en-US" dirty="0" smtClean="0"/>
            </a:br>
            <a:r>
              <a:rPr lang="en-US" dirty="0" smtClean="0"/>
              <a:t>Line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 r="10973" b="2286"/>
          <a:stretch>
            <a:fillRect/>
          </a:stretch>
        </p:blipFill>
        <p:spPr bwMode="auto">
          <a:xfrm>
            <a:off x="1447800" y="1600200"/>
            <a:ext cx="624840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Results of Research Question 1:</a:t>
            </a:r>
            <a:br>
              <a:rPr lang="en-US" sz="3600" b="1" dirty="0" smtClean="0"/>
            </a:br>
            <a:r>
              <a:rPr lang="en-US" sz="3600" dirty="0" smtClean="0"/>
              <a:t> Self-Determination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Results (Interview with Project Manager)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Students report increased: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Understanding of strengths, weaknesses,  patterns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Autonomy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Self esteem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Goal attainment skills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Ability to observe and redirect their actions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 for Research Question 2:</a:t>
            </a:r>
            <a:br>
              <a:rPr lang="en-US" b="1" dirty="0" smtClean="0"/>
            </a:br>
            <a:r>
              <a:rPr lang="en-US" dirty="0" smtClean="0"/>
              <a:t>Executive Functioning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Quantitative Results: Life Participation Scale-Adult (Saylor, Sutton, &amp; Khan, in press)</a:t>
            </a:r>
          </a:p>
          <a:p>
            <a:pPr lvl="1"/>
            <a:r>
              <a:rPr lang="en-US" dirty="0" smtClean="0"/>
              <a:t>Scores increased, although they were not statistically significant (likely due to small population used in Pilot Study)</a:t>
            </a:r>
          </a:p>
          <a:p>
            <a:pPr lvl="2"/>
            <a:r>
              <a:rPr lang="en-US" dirty="0" smtClean="0"/>
              <a:t>Mean pre-intervention score: 69.67</a:t>
            </a:r>
          </a:p>
          <a:p>
            <a:pPr lvl="2"/>
            <a:r>
              <a:rPr lang="en-US" dirty="0" smtClean="0"/>
              <a:t>Mean post-intervention score: 78.00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802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the Literature Says: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College Students with LD/AHD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48768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5100" dirty="0" smtClean="0"/>
              <a:t>Largest and fastest growing group of disabled students on college campuses (NCES, 2000; Henderson, 2001; </a:t>
            </a:r>
            <a:r>
              <a:rPr lang="en-US" sz="5100" dirty="0" err="1" smtClean="0"/>
              <a:t>Harbour</a:t>
            </a:r>
            <a:r>
              <a:rPr lang="en-US" sz="5100" dirty="0" smtClean="0"/>
              <a:t>, 2004) </a:t>
            </a:r>
          </a:p>
          <a:p>
            <a:pPr lvl="0"/>
            <a:r>
              <a:rPr lang="en-US" sz="5100" dirty="0" smtClean="0"/>
              <a:t>Take longer to complete degree than non-disabled peers (Wagner, Newman, </a:t>
            </a:r>
            <a:r>
              <a:rPr lang="en-US" sz="5100" dirty="0" err="1" smtClean="0"/>
              <a:t>Cameto</a:t>
            </a:r>
            <a:r>
              <a:rPr lang="en-US" sz="5100" dirty="0" smtClean="0"/>
              <a:t>, Garza, &amp; Levine, 2005, Jorgenson et al., 2003). </a:t>
            </a:r>
          </a:p>
          <a:p>
            <a:pPr lvl="0"/>
            <a:r>
              <a:rPr lang="en-US" sz="5100" dirty="0" smtClean="0"/>
              <a:t>Graduate at a lower rate than non-disabled peers (NCES, 2003; Wagner et al., 2005)</a:t>
            </a:r>
          </a:p>
          <a:p>
            <a:pPr lvl="1"/>
            <a:r>
              <a:rPr lang="en-US" sz="5100" dirty="0" smtClean="0"/>
              <a:t>64% non disabled, 53% disabled (all types)</a:t>
            </a:r>
          </a:p>
          <a:p>
            <a:pPr lvl="0"/>
            <a:r>
              <a:rPr lang="en-US" sz="5100" dirty="0" smtClean="0"/>
              <a:t>May graduate at a lower rate than peers with other disabling conditions ( Beginning Postsecondary Longitudinal Study Second Follow up, 2001).	</a:t>
            </a:r>
          </a:p>
          <a:p>
            <a:pPr lvl="1"/>
            <a:r>
              <a:rPr lang="en-US" sz="5100" dirty="0" smtClean="0"/>
              <a:t>13.1% LD/ADHD versus 24.8% other disabling conditions (after 4 years)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Participation Scale Line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 r="9144"/>
          <a:stretch>
            <a:fillRect/>
          </a:stretch>
        </p:blipFill>
        <p:spPr bwMode="auto">
          <a:xfrm>
            <a:off x="1143000" y="16002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 for Research Question 2:</a:t>
            </a:r>
            <a:br>
              <a:rPr lang="en-US" b="1" dirty="0" smtClean="0"/>
            </a:br>
            <a:r>
              <a:rPr lang="en-US" dirty="0" smtClean="0"/>
              <a:t>Executive Functioning Skills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74152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Qualitative Results (Interview with Project Manager)</a:t>
            </a:r>
          </a:p>
          <a:p>
            <a:pPr lvl="1"/>
            <a:r>
              <a:rPr lang="en-US" sz="2800" dirty="0" smtClean="0"/>
              <a:t>Students reported improved ability to</a:t>
            </a:r>
          </a:p>
          <a:p>
            <a:pPr lvl="2"/>
            <a:r>
              <a:rPr lang="en-US" sz="2400" dirty="0" smtClean="0"/>
              <a:t>set clear and realistic goals</a:t>
            </a:r>
          </a:p>
          <a:p>
            <a:pPr lvl="2"/>
            <a:r>
              <a:rPr lang="en-US" sz="2400" dirty="0" smtClean="0"/>
              <a:t>remain focused</a:t>
            </a:r>
          </a:p>
          <a:p>
            <a:pPr lvl="2"/>
            <a:r>
              <a:rPr lang="en-US" sz="2400" dirty="0" smtClean="0"/>
              <a:t>problem solve</a:t>
            </a:r>
          </a:p>
          <a:p>
            <a:pPr lvl="2"/>
            <a:r>
              <a:rPr lang="en-US" sz="2400" dirty="0" smtClean="0"/>
              <a:t>planning in chunks</a:t>
            </a:r>
          </a:p>
          <a:p>
            <a:pPr lvl="2"/>
            <a:r>
              <a:rPr lang="en-US" sz="2400" dirty="0" smtClean="0"/>
              <a:t>use positive self-talk to reduce stress</a:t>
            </a:r>
          </a:p>
          <a:p>
            <a:pPr lvl="2"/>
            <a:r>
              <a:rPr lang="en-US" sz="2400" dirty="0" smtClean="0"/>
              <a:t>observe and manage emotions without necessarily being controlled by them.</a:t>
            </a:r>
          </a:p>
          <a:p>
            <a:endParaRPr lang="en-US" sz="3200" dirty="0" smtClean="0"/>
          </a:p>
          <a:p>
            <a:pPr lvl="1"/>
            <a:endParaRPr lang="en-US" dirty="0" smtClean="0"/>
          </a:p>
          <a:p>
            <a:endParaRPr lang="en-US" sz="3200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Results of Research Question 3:</a:t>
            </a:r>
            <a:br>
              <a:rPr lang="en-US" sz="3200" b="1" dirty="0" smtClean="0"/>
            </a:br>
            <a:r>
              <a:rPr lang="en-US" sz="3200" dirty="0" smtClean="0"/>
              <a:t>Overall Life Satisfaction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Results: Authentic Happiness Inventory (Peterson, 2005)</a:t>
            </a:r>
          </a:p>
          <a:p>
            <a:pPr lvl="1"/>
            <a:r>
              <a:rPr lang="en-US" dirty="0" smtClean="0"/>
              <a:t>Scores increased, although they were not statistically significant (likely due to small population used in Pilot Study)</a:t>
            </a:r>
          </a:p>
          <a:p>
            <a:pPr lvl="2"/>
            <a:r>
              <a:rPr lang="en-US" dirty="0" smtClean="0"/>
              <a:t>Mean pre-intervention score:  3.03</a:t>
            </a:r>
          </a:p>
          <a:p>
            <a:pPr lvl="2"/>
            <a:r>
              <a:rPr lang="en-US" dirty="0" smtClean="0"/>
              <a:t>Mean post-intervention score:  3.33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Authentic Happiness Inventory</a:t>
            </a:r>
            <a:br>
              <a:rPr lang="en-US" dirty="0" smtClean="0"/>
            </a:br>
            <a:r>
              <a:rPr lang="en-US" dirty="0" smtClean="0"/>
              <a:t>Line Chart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r="9144" b="2286"/>
          <a:stretch>
            <a:fillRect/>
          </a:stretch>
        </p:blipFill>
        <p:spPr bwMode="auto">
          <a:xfrm>
            <a:off x="1243673" y="1644193"/>
            <a:ext cx="6528727" cy="513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Results of Research Question 3:</a:t>
            </a:r>
            <a:br>
              <a:rPr lang="en-US" sz="3200" b="1" dirty="0" smtClean="0"/>
            </a:br>
            <a:r>
              <a:rPr lang="en-US" sz="3200" dirty="0" smtClean="0"/>
              <a:t>Overall Life Satisfaction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Qualitative Results (Interview with Project Manager)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Students reported: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Coaching impacted many dimensions of their lives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Increase in quality of life due to improvements in academics, emotional control, relationships, financial habits, and plans for the future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Enhanced life satisfaction  due to their new ability to alter reactions and perspectives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More enjoyment in life because of greater awareness of strengths, interests, passions and making time for these in their lives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Success in reaching goals led to more positive beliefs and hope for the future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Results for Research Question 4:</a:t>
            </a:r>
            <a:br>
              <a:rPr lang="en-US" b="1" dirty="0" smtClean="0"/>
            </a:br>
            <a:r>
              <a:rPr lang="en-US" dirty="0" smtClean="0"/>
              <a:t>Benefits and Limitations of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Qualitative Results – Benefits (Interview with Project Manager)</a:t>
            </a:r>
          </a:p>
          <a:p>
            <a:pPr lvl="1"/>
            <a:r>
              <a:rPr lang="en-US" dirty="0" smtClean="0"/>
              <a:t>Students reported that overall, coaching:</a:t>
            </a:r>
          </a:p>
          <a:p>
            <a:pPr lvl="2"/>
            <a:r>
              <a:rPr lang="en-US" dirty="0" smtClean="0"/>
              <a:t>allowed them to develop skills that they will use on their own, even when they are no longer participating in pilot study.</a:t>
            </a:r>
          </a:p>
          <a:p>
            <a:pPr lvl="2"/>
            <a:r>
              <a:rPr lang="en-US" dirty="0" smtClean="0"/>
              <a:t>has improved their life overall.</a:t>
            </a:r>
          </a:p>
          <a:p>
            <a:pPr lvl="2"/>
            <a:r>
              <a:rPr lang="en-US" dirty="0" smtClean="0"/>
              <a:t>helped to clarify career choices that will enhance their life in the future.</a:t>
            </a:r>
          </a:p>
          <a:p>
            <a:pPr lvl="2"/>
            <a:r>
              <a:rPr lang="en-US" dirty="0" smtClean="0"/>
              <a:t>helped them make better decisions.</a:t>
            </a:r>
          </a:p>
          <a:p>
            <a:pPr lvl="2"/>
            <a:r>
              <a:rPr lang="en-US" dirty="0" smtClean="0"/>
              <a:t>helped them feel better</a:t>
            </a:r>
            <a:r>
              <a:rPr lang="en-US" b="1" dirty="0" smtClean="0"/>
              <a:t> </a:t>
            </a:r>
            <a:r>
              <a:rPr lang="en-US" dirty="0" smtClean="0"/>
              <a:t>emotionally.</a:t>
            </a:r>
          </a:p>
          <a:p>
            <a:pPr lvl="2"/>
            <a:r>
              <a:rPr lang="en-US" dirty="0" smtClean="0"/>
              <a:t>helped enhance their financial decisions/behaviors.</a:t>
            </a:r>
          </a:p>
          <a:p>
            <a:pPr lvl="2"/>
            <a:r>
              <a:rPr lang="en-US" dirty="0" smtClean="0"/>
              <a:t>helped them improve relationships with others.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0352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Results for Research Question 4:</a:t>
            </a:r>
            <a:br>
              <a:rPr lang="en-US" b="1" dirty="0" smtClean="0"/>
            </a:br>
            <a:r>
              <a:rPr lang="en-US" sz="3600" dirty="0" smtClean="0"/>
              <a:t>Benefits and Limitations of Coaching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Qualitative Results – Limitations (Interview with Project Manger)</a:t>
            </a:r>
          </a:p>
          <a:p>
            <a:pPr lvl="1"/>
            <a:r>
              <a:rPr lang="en-US" dirty="0" smtClean="0"/>
              <a:t>Students made the following suggestions to make coaching more effective:</a:t>
            </a:r>
          </a:p>
          <a:p>
            <a:pPr lvl="2"/>
            <a:r>
              <a:rPr lang="en-US" dirty="0" smtClean="0"/>
              <a:t>add more coaches to the staff</a:t>
            </a:r>
          </a:p>
          <a:p>
            <a:pPr lvl="2"/>
            <a:r>
              <a:rPr lang="en-US" dirty="0" smtClean="0"/>
              <a:t>allow longer sessions</a:t>
            </a:r>
          </a:p>
          <a:p>
            <a:pPr lvl="2"/>
            <a:r>
              <a:rPr lang="en-US" dirty="0" smtClean="0"/>
              <a:t>provide coaches with greater knowledge of graduate programs</a:t>
            </a:r>
          </a:p>
          <a:p>
            <a:pPr lvl="2"/>
            <a:r>
              <a:rPr lang="en-US" dirty="0" smtClean="0"/>
              <a:t>“house” coaches in a student classroom building</a:t>
            </a:r>
          </a:p>
          <a:p>
            <a:pPr lvl="2"/>
            <a:r>
              <a:rPr lang="en-US" dirty="0" smtClean="0"/>
              <a:t>teach study skills within coaching sessions</a:t>
            </a:r>
          </a:p>
          <a:p>
            <a:pPr lvl="2"/>
            <a:r>
              <a:rPr lang="en-US" dirty="0" smtClean="0"/>
              <a:t>help students learn more about disability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r>
              <a:rPr lang="en-US" dirty="0" smtClean="0"/>
              <a:t>: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sample size</a:t>
            </a:r>
          </a:p>
          <a:p>
            <a:r>
              <a:rPr lang="en-US" dirty="0" smtClean="0"/>
              <a:t>Short intervention phase</a:t>
            </a:r>
          </a:p>
          <a:p>
            <a:r>
              <a:rPr lang="en-US" dirty="0" smtClean="0"/>
              <a:t>Measures were subjective and self-report</a:t>
            </a:r>
          </a:p>
          <a:p>
            <a:r>
              <a:rPr lang="en-US" dirty="0" smtClean="0"/>
              <a:t>Lack of comparison group</a:t>
            </a:r>
          </a:p>
          <a:p>
            <a:r>
              <a:rPr lang="en-US" dirty="0" smtClean="0"/>
              <a:t>Accounting for other variables (i.e. other interventions participants may have used, co-morbid conditions)</a:t>
            </a:r>
          </a:p>
          <a:p>
            <a:r>
              <a:rPr lang="en-US" dirty="0" smtClean="0"/>
              <a:t>Interview questions and process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Discussion</a:t>
            </a:r>
            <a:r>
              <a:rPr lang="en-US" dirty="0" smtClean="0"/>
              <a:t>: Next Steps for 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Would we use same instruments?</a:t>
            </a:r>
          </a:p>
          <a:p>
            <a:pPr lvl="1"/>
            <a:r>
              <a:rPr lang="en-US" dirty="0" smtClean="0"/>
              <a:t>S-DSS (Hoffman, Field, &amp; </a:t>
            </a:r>
            <a:r>
              <a:rPr lang="en-US" dirty="0" err="1" smtClean="0"/>
              <a:t>Sawilowsky</a:t>
            </a:r>
            <a:r>
              <a:rPr lang="en-US" dirty="0" smtClean="0"/>
              <a:t>, 2004) appears well-suited for future research at ASP</a:t>
            </a:r>
          </a:p>
          <a:p>
            <a:pPr lvl="1"/>
            <a:r>
              <a:rPr lang="en-US" dirty="0" smtClean="0"/>
              <a:t>The BRIEF (Roth, </a:t>
            </a:r>
            <a:r>
              <a:rPr lang="en-US" dirty="0" err="1" smtClean="0"/>
              <a:t>Isquith</a:t>
            </a:r>
            <a:r>
              <a:rPr lang="en-US" dirty="0" smtClean="0"/>
              <a:t>, &amp; </a:t>
            </a:r>
            <a:r>
              <a:rPr lang="en-US" dirty="0" err="1" smtClean="0"/>
              <a:t>Gioia</a:t>
            </a:r>
            <a:r>
              <a:rPr lang="en-US" dirty="0" smtClean="0"/>
              <a:t>, 2005) may be a better measure of EF skills that include affective dimensions of problem-solving</a:t>
            </a:r>
          </a:p>
          <a:p>
            <a:pPr lvl="1"/>
            <a:r>
              <a:rPr lang="en-US" dirty="0" smtClean="0"/>
              <a:t>Research other measures of life satisfaction to compare to AHI (Peterson, 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Future studies for ASP?</a:t>
            </a:r>
          </a:p>
          <a:p>
            <a:pPr lvl="1"/>
            <a:r>
              <a:rPr lang="en-US" dirty="0" smtClean="0"/>
              <a:t>Larger sample size (control group design?)</a:t>
            </a:r>
          </a:p>
          <a:p>
            <a:pPr lvl="1"/>
            <a:r>
              <a:rPr lang="en-US" dirty="0" smtClean="0"/>
              <a:t>Use of coaching with at-risk students who do not have disabilities?</a:t>
            </a:r>
          </a:p>
          <a:p>
            <a:pPr lvl="1"/>
            <a:r>
              <a:rPr lang="en-US" dirty="0" smtClean="0"/>
              <a:t>Does coaching minimize impact of daily anxiety?</a:t>
            </a:r>
          </a:p>
          <a:p>
            <a:pPr lvl="1"/>
            <a:r>
              <a:rPr lang="en-US" dirty="0" smtClean="0"/>
              <a:t>Is “self-talk” the internal dialogue that helps students become more self-determined?</a:t>
            </a:r>
          </a:p>
          <a:p>
            <a:pPr lvl="1"/>
            <a:r>
              <a:rPr lang="en-US" dirty="0" smtClean="0"/>
              <a:t>Study the impact of coaching groups?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the Literature Says: </a:t>
            </a:r>
            <a:br>
              <a:rPr lang="en-US" b="1" dirty="0" smtClean="0"/>
            </a:br>
            <a:r>
              <a:rPr lang="en-US" sz="4000" dirty="0" smtClean="0"/>
              <a:t>Possible Reasons for Performance Problems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876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Academic skill weaknesses </a:t>
            </a:r>
          </a:p>
          <a:p>
            <a:pPr lvl="1"/>
            <a:r>
              <a:rPr lang="en-US" dirty="0" smtClean="0"/>
              <a:t>Lower GPAs, more likely to be on probation, ( Gerber, 1998, </a:t>
            </a:r>
            <a:r>
              <a:rPr lang="en-US" dirty="0" err="1" smtClean="0"/>
              <a:t>Heiligenstein</a:t>
            </a:r>
            <a:r>
              <a:rPr lang="en-US" dirty="0" smtClean="0"/>
              <a:t> et al., 1999, </a:t>
            </a:r>
            <a:r>
              <a:rPr lang="en-US" dirty="0" err="1" smtClean="0"/>
              <a:t>Rabiner</a:t>
            </a:r>
            <a:r>
              <a:rPr lang="en-US" dirty="0" smtClean="0"/>
              <a:t> et al., 2008)</a:t>
            </a:r>
          </a:p>
          <a:p>
            <a:pPr lvl="0"/>
            <a:r>
              <a:rPr lang="en-US" dirty="0" smtClean="0"/>
              <a:t>Underdeveloped Self Determination Skills</a:t>
            </a:r>
          </a:p>
          <a:p>
            <a:pPr lvl="1"/>
            <a:r>
              <a:rPr lang="en-US" dirty="0" smtClean="0"/>
              <a:t>“a combination of skills, knowledge and beliefs that enable a person to engage in goal-directed, self-regulated, autonomous behavior (Field et al., 1998).”</a:t>
            </a:r>
          </a:p>
          <a:p>
            <a:pPr lvl="0"/>
            <a:r>
              <a:rPr lang="en-US" dirty="0" smtClean="0"/>
              <a:t>Underdeveloped Executive Functioning Skills</a:t>
            </a:r>
          </a:p>
          <a:p>
            <a:pPr lvl="1"/>
            <a:r>
              <a:rPr lang="en-US" dirty="0" smtClean="0"/>
              <a:t>“An umbrella construct reflecting self-regulatory functions that organize, direct, and manage other cognitive activities, emotional responses and behavior (</a:t>
            </a:r>
            <a:r>
              <a:rPr lang="en-US" dirty="0" err="1" smtClean="0"/>
              <a:t>Gioia</a:t>
            </a:r>
            <a:r>
              <a:rPr lang="en-US" dirty="0" smtClean="0"/>
              <a:t>, </a:t>
            </a:r>
            <a:r>
              <a:rPr lang="en-US" dirty="0" err="1" smtClean="0"/>
              <a:t>Isquith</a:t>
            </a:r>
            <a:r>
              <a:rPr lang="en-US" dirty="0" smtClean="0"/>
              <a:t> &amp; Guy, 2001). “ </a:t>
            </a:r>
          </a:p>
          <a:p>
            <a:pPr lvl="0"/>
            <a:r>
              <a:rPr lang="en-US" dirty="0" smtClean="0"/>
              <a:t>Coexisting psychological and/or psychiatric issues can impact their attitudes, reactions and coping skills (Barkley et al., 2007, Hoy, et al., 1997)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Discussion</a:t>
            </a:r>
            <a:r>
              <a:rPr lang="en-US" dirty="0" smtClean="0"/>
              <a:t>: Tentative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Service providers may want to consider moving away from didactic service delivery models to a more holistic, collaborative model</a:t>
            </a:r>
          </a:p>
          <a:p>
            <a:r>
              <a:rPr lang="en-US" dirty="0" smtClean="0"/>
              <a:t>Service providers may want to consider adding coaching to existing services</a:t>
            </a:r>
          </a:p>
          <a:p>
            <a:pPr lvl="1"/>
            <a:r>
              <a:rPr lang="en-US" dirty="0" smtClean="0"/>
              <a:t>Train staff</a:t>
            </a:r>
          </a:p>
          <a:p>
            <a:pPr lvl="1"/>
            <a:r>
              <a:rPr lang="en-US" dirty="0" smtClean="0"/>
              <a:t>Refer students to outside coaches</a:t>
            </a:r>
          </a:p>
          <a:p>
            <a:r>
              <a:rPr lang="en-US" dirty="0" smtClean="0"/>
              <a:t>Coaching could be an important part of high-school and summer transition programs</a:t>
            </a:r>
          </a:p>
          <a:p>
            <a:r>
              <a:rPr lang="en-US" dirty="0" smtClean="0"/>
              <a:t>Parents and professionals can create opportunities for students that promote self-determination</a:t>
            </a:r>
          </a:p>
          <a:p>
            <a:r>
              <a:rPr lang="en-US" dirty="0" smtClean="0"/>
              <a:t>Students must be able to understand the differences between coaching and other traditional services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References					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Barkley, R.A. (1997). </a:t>
            </a:r>
            <a:r>
              <a:rPr lang="en-US" i="1" dirty="0" smtClean="0"/>
              <a:t>ADHD and the nature of self-control</a:t>
            </a:r>
            <a:r>
              <a:rPr lang="en-US" dirty="0" smtClean="0"/>
              <a:t>. New York:  The Guilford Press.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Barkley, R.A. , Murphy, K. R., &amp; Fischer, M.  (2007). Adults with ADHD: Clinic-referred cases </a:t>
            </a:r>
            <a:r>
              <a:rPr lang="en-US" dirty="0" err="1" smtClean="0"/>
              <a:t>vs</a:t>
            </a:r>
            <a:r>
              <a:rPr lang="en-US" dirty="0" smtClean="0"/>
              <a:t> children grown up.  </a:t>
            </a:r>
            <a:r>
              <a:rPr lang="en-US" i="1" dirty="0" smtClean="0"/>
              <a:t>ADHD Report. </a:t>
            </a:r>
            <a:r>
              <a:rPr lang="en-US" dirty="0" smtClean="0"/>
              <a:t>15 (5).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Byron, J. &amp; Parker, D.R. (2002). College students with ADHD:  New challenges and directions. In L.C. Brinckerhoff, J.M. McGuire, &amp; S.F. Shaw (Eds.). </a:t>
            </a:r>
            <a:r>
              <a:rPr lang="en-US" i="1" dirty="0" smtClean="0"/>
              <a:t>Postsecondary education and transition for students with learning disabilities (2</a:t>
            </a:r>
            <a:r>
              <a:rPr lang="en-US" i="1" baseline="30000" dirty="0" smtClean="0"/>
              <a:t>nd</a:t>
            </a:r>
            <a:r>
              <a:rPr lang="en-US" i="1" dirty="0" smtClean="0"/>
              <a:t> ed.). </a:t>
            </a:r>
            <a:r>
              <a:rPr lang="en-US" dirty="0" smtClean="0"/>
              <a:t>(pp. 335-387). Austin, TX:  PRO-ED.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Deshler, D., Ellis, E., &amp; Lenz, K. (1996).  </a:t>
            </a:r>
            <a:r>
              <a:rPr lang="en-US" i="1" dirty="0" smtClean="0"/>
              <a:t>Teaching Adolescents with learning disabilities: Strategies and methods.</a:t>
            </a:r>
            <a:r>
              <a:rPr lang="en-US" dirty="0" smtClean="0"/>
              <a:t> (2</a:t>
            </a:r>
            <a:r>
              <a:rPr lang="en-US" baseline="30000" dirty="0" smtClean="0"/>
              <a:t>nd</a:t>
            </a:r>
            <a:r>
              <a:rPr lang="en-US" dirty="0" smtClean="0"/>
              <a:t> ed.). Denver:, CO:  Love.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References </a:t>
            </a:r>
            <a:r>
              <a:rPr lang="en-US" dirty="0" smtClean="0"/>
              <a:t>(cont’d)                        p.2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Field, S., Sarver, M., &amp; Shaw, S. (2003). Self-determination:  A key to success in postsecondary education for students with learning disabilities. </a:t>
            </a:r>
            <a:r>
              <a:rPr lang="en-US" i="1" dirty="0" smtClean="0"/>
              <a:t>Remedial and Special Education, 24, </a:t>
            </a:r>
            <a:r>
              <a:rPr lang="en-US" dirty="0" smtClean="0"/>
              <a:t>339-349.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 smtClean="0"/>
              <a:t>Gerber, P.J., (1998). Characteristics of adults with specific learning disabilities.   In B.K. Lenz, N.A. </a:t>
            </a:r>
            <a:r>
              <a:rPr lang="en-US" dirty="0" err="1" smtClean="0"/>
              <a:t>Sturomski</a:t>
            </a:r>
            <a:r>
              <a:rPr lang="en-US" dirty="0" smtClean="0"/>
              <a:t> &amp; M.A. Corley (Eds.), </a:t>
            </a:r>
            <a:r>
              <a:rPr lang="en-US" i="1" dirty="0" smtClean="0"/>
              <a:t>Serving adults with learning disabilities : Implications for  effective practice. Washington, DC: US Department of Education.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dirty="0" err="1" smtClean="0"/>
              <a:t>Gioa</a:t>
            </a:r>
            <a:r>
              <a:rPr lang="en-US" dirty="0" smtClean="0"/>
              <a:t>, G. A., </a:t>
            </a:r>
            <a:r>
              <a:rPr lang="en-US" dirty="0" err="1" smtClean="0"/>
              <a:t>Isquith</a:t>
            </a:r>
            <a:r>
              <a:rPr lang="en-US" dirty="0" smtClean="0"/>
              <a:t>, P.K., &amp; Guy, S.C. (2001).  Assessment of executive function in children with neurological impairments.  In R. </a:t>
            </a:r>
            <a:r>
              <a:rPr lang="en-US" dirty="0" err="1" smtClean="0"/>
              <a:t>Simeonsson</a:t>
            </a:r>
            <a:r>
              <a:rPr lang="en-US" dirty="0" smtClean="0"/>
              <a:t> &amp; S. Rosenthal (Eds.), </a:t>
            </a:r>
            <a:r>
              <a:rPr lang="en-US" i="1" dirty="0" smtClean="0"/>
              <a:t>Psychological and developmental assessment</a:t>
            </a:r>
            <a:r>
              <a:rPr lang="en-US" dirty="0" smtClean="0"/>
              <a:t> (pp.317-356).  New York:  Guilford Press.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err="1" smtClean="0"/>
              <a:t>Harbour</a:t>
            </a:r>
            <a:r>
              <a:rPr lang="en-US" dirty="0" smtClean="0"/>
              <a:t>, W. (2004). </a:t>
            </a:r>
            <a:r>
              <a:rPr lang="en-US" i="1" dirty="0" smtClean="0"/>
              <a:t>The 2004 AHEAD Survey of Higher Education Disability Service Providers</a:t>
            </a:r>
            <a:r>
              <a:rPr lang="en-US" dirty="0" smtClean="0"/>
              <a:t>. Waltham, MA:  Association on Higher Education and Disability.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 </a:t>
            </a:r>
            <a:r>
              <a:rPr lang="en-US" dirty="0" smtClean="0"/>
              <a:t>(cont’d)                   p.3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 smtClean="0"/>
              <a:t>Hallowell, E., &amp; </a:t>
            </a:r>
            <a:r>
              <a:rPr lang="en-US" dirty="0" err="1" smtClean="0"/>
              <a:t>Ratey</a:t>
            </a:r>
            <a:r>
              <a:rPr lang="en-US" dirty="0" smtClean="0"/>
              <a:t>, J. (1994</a:t>
            </a:r>
            <a:r>
              <a:rPr lang="en-US" i="1" dirty="0" smtClean="0"/>
              <a:t>).  Driven to Distraction: Recognizing and  coping with Attention Deficit Disorder in childhood and adulthood.</a:t>
            </a:r>
            <a:r>
              <a:rPr lang="en-US" dirty="0" smtClean="0"/>
              <a:t>  New York: Pantheon Books.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dirty="0" err="1" smtClean="0"/>
              <a:t>Heiligenstein</a:t>
            </a:r>
            <a:r>
              <a:rPr lang="en-US" dirty="0" smtClean="0"/>
              <a:t>, E., Guenther, G., </a:t>
            </a:r>
            <a:r>
              <a:rPr lang="en-US" dirty="0" err="1" smtClean="0"/>
              <a:t>Levey</a:t>
            </a:r>
            <a:r>
              <a:rPr lang="en-US" dirty="0" smtClean="0"/>
              <a:t>, A.,. </a:t>
            </a:r>
            <a:r>
              <a:rPr lang="en-US" dirty="0" err="1" smtClean="0"/>
              <a:t>Savino</a:t>
            </a:r>
            <a:r>
              <a:rPr lang="en-US" dirty="0" smtClean="0"/>
              <a:t>, F., &amp; </a:t>
            </a:r>
            <a:r>
              <a:rPr lang="en-US" dirty="0" err="1" smtClean="0"/>
              <a:t>Fulwiler</a:t>
            </a:r>
            <a:r>
              <a:rPr lang="en-US" dirty="0" smtClean="0"/>
              <a:t>, J. (1999).  Psychological and academic functioning in college students with attention deficit hyperactivity disorder. </a:t>
            </a:r>
            <a:r>
              <a:rPr lang="en-US" i="1" dirty="0" smtClean="0"/>
              <a:t>Journal of American College Health</a:t>
            </a:r>
            <a:r>
              <a:rPr lang="en-US" dirty="0" smtClean="0"/>
              <a:t>, 47, 181-185</a:t>
            </a:r>
          </a:p>
          <a:p>
            <a:r>
              <a:rPr lang="en-US" dirty="0" smtClean="0"/>
              <a:t>Henderson, C. (2001). </a:t>
            </a:r>
            <a:r>
              <a:rPr lang="en-US" i="1" dirty="0" smtClean="0"/>
              <a:t>College freshmen with disabilities: A biennial statistical profile by the Heath Resource Center  NOH326H98002</a:t>
            </a:r>
            <a:r>
              <a:rPr lang="en-US" dirty="0" smtClean="0"/>
              <a:t>.  American Council on Education:  Washington D.C. 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Hoffman, A., Field, S., &amp; </a:t>
            </a:r>
            <a:r>
              <a:rPr lang="en-US" dirty="0" err="1" smtClean="0"/>
              <a:t>Sawilowsky</a:t>
            </a:r>
            <a:r>
              <a:rPr lang="en-US" dirty="0" smtClean="0"/>
              <a:t>, S. (1995). </a:t>
            </a:r>
            <a:r>
              <a:rPr lang="en-US" i="1" dirty="0" smtClean="0"/>
              <a:t>Self-determination student scale</a:t>
            </a:r>
            <a:r>
              <a:rPr lang="en-US" dirty="0" smtClean="0"/>
              <a:t>. Detroit, MI:  Wayne State University.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References </a:t>
            </a:r>
            <a:r>
              <a:rPr lang="en-US" dirty="0" smtClean="0"/>
              <a:t>(cont’d)</a:t>
            </a:r>
            <a:r>
              <a:rPr lang="en-US" b="1" dirty="0" smtClean="0"/>
              <a:t>		            </a:t>
            </a:r>
            <a:r>
              <a:rPr lang="en-US" dirty="0" smtClean="0"/>
              <a:t>p.4	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Hoy, C., Gregg, N., </a:t>
            </a:r>
            <a:r>
              <a:rPr lang="en-US" dirty="0" err="1" smtClean="0"/>
              <a:t>Wisenbaker</a:t>
            </a:r>
            <a:r>
              <a:rPr lang="en-US" dirty="0" smtClean="0"/>
              <a:t>, J., </a:t>
            </a:r>
            <a:r>
              <a:rPr lang="en-US" dirty="0" err="1" smtClean="0"/>
              <a:t>Manglitz</a:t>
            </a:r>
            <a:r>
              <a:rPr lang="en-US" dirty="0" smtClean="0"/>
              <a:t>, E., King, M., &amp; Moreland, C. (1997).  Depression and anxiety in two groups of adults with learning disability.  </a:t>
            </a:r>
            <a:r>
              <a:rPr lang="en-US" i="1" dirty="0" smtClean="0"/>
              <a:t>Learning Disabilities Quarterly</a:t>
            </a:r>
            <a:r>
              <a:rPr lang="en-US" dirty="0" smtClean="0"/>
              <a:t>, 20, 280-291.</a:t>
            </a:r>
          </a:p>
          <a:p>
            <a:endParaRPr lang="en-US" dirty="0" smtClean="0"/>
          </a:p>
          <a:p>
            <a:r>
              <a:rPr lang="en-US" dirty="0" smtClean="0"/>
              <a:t>Jorgensen, S., </a:t>
            </a:r>
            <a:r>
              <a:rPr lang="en-US" dirty="0" err="1" smtClean="0"/>
              <a:t>Fichten</a:t>
            </a:r>
            <a:r>
              <a:rPr lang="en-US" dirty="0" smtClean="0"/>
              <a:t> ,C., and Havel ,A. (Spring 2003). </a:t>
            </a:r>
            <a:r>
              <a:rPr lang="en-US" i="1" dirty="0" smtClean="0"/>
              <a:t>Students with Disabilities at Dawson College: Success and Outcomes.</a:t>
            </a:r>
            <a:r>
              <a:rPr lang="en-US" dirty="0" smtClean="0"/>
              <a:t> Final Report Presented to PAREA.  Retrieved March 25, 2010, from 	</a:t>
            </a:r>
            <a:r>
              <a:rPr lang="en-US" u="sng" dirty="0" smtClean="0">
                <a:hlinkClick r:id="rId2"/>
              </a:rPr>
              <a:t>http://www.adaptech.dawsoncollege.qc.ca/pubs/PAREA_2k3.pdf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Kaufmann, C. (2006 ).  Positive Psychology: The science at the heart of coaching. In D. R. </a:t>
            </a:r>
            <a:r>
              <a:rPr lang="en-US" dirty="0" err="1" smtClean="0"/>
              <a:t>Stober</a:t>
            </a:r>
            <a:r>
              <a:rPr lang="en-US" dirty="0" smtClean="0"/>
              <a:t> &amp; A. M. Grant (</a:t>
            </a:r>
            <a:r>
              <a:rPr lang="en-US" dirty="0" err="1" smtClean="0"/>
              <a:t>Eds</a:t>
            </a:r>
            <a:r>
              <a:rPr lang="en-US" dirty="0" smtClean="0"/>
              <a:t>), </a:t>
            </a:r>
            <a:r>
              <a:rPr lang="en-US" i="1" dirty="0" smtClean="0"/>
              <a:t>Evidence Based Coaching Handbook</a:t>
            </a:r>
            <a:r>
              <a:rPr lang="en-US" dirty="0" smtClean="0"/>
              <a:t> (pp. 219-254). Hoboken: John Wiley &amp; Sons Inc.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Kilburg</a:t>
            </a:r>
            <a:r>
              <a:rPr lang="en-US" dirty="0" smtClean="0"/>
              <a:t>, R. R. (2004). Trudging toward </a:t>
            </a:r>
            <a:r>
              <a:rPr lang="en-US" dirty="0" err="1" smtClean="0"/>
              <a:t>Dodoville</a:t>
            </a:r>
            <a:r>
              <a:rPr lang="en-US" dirty="0" smtClean="0"/>
              <a:t>: Conceptual approaches and case studies in executive coaching.</a:t>
            </a:r>
            <a:r>
              <a:rPr lang="en-US" i="1" dirty="0" smtClean="0"/>
              <a:t> Consulting Psychology Journal: Practice and Research, 56</a:t>
            </a:r>
            <a:r>
              <a:rPr lang="en-US" dirty="0" smtClean="0"/>
              <a:t>(4), 203-213.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References</a:t>
            </a:r>
            <a:r>
              <a:rPr lang="en-US" dirty="0" smtClean="0"/>
              <a:t> (cont’d)			      p.5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err="1" smtClean="0"/>
              <a:t>Kravitz</a:t>
            </a:r>
            <a:r>
              <a:rPr lang="en-US" sz="3200" dirty="0" smtClean="0"/>
              <a:t>, M, &amp; Wax, I. (2003). </a:t>
            </a:r>
            <a:r>
              <a:rPr lang="en-US" sz="3200" i="1" dirty="0" smtClean="0"/>
              <a:t>The K &amp; W Guide to Colleges For Students with Learning  Disabilities and Attention Deficit Disorders, 7</a:t>
            </a:r>
            <a:r>
              <a:rPr lang="en-US" sz="3200" i="1" baseline="30000" dirty="0" smtClean="0"/>
              <a:t>th</a:t>
            </a:r>
            <a:r>
              <a:rPr lang="en-US" sz="3200" i="1" dirty="0" smtClean="0"/>
              <a:t>  Edition : A Resource Book For Students. Parents, and Professionals</a:t>
            </a:r>
            <a:r>
              <a:rPr lang="en-US" sz="3200" b="1" i="1" dirty="0" smtClean="0"/>
              <a:t>.</a:t>
            </a:r>
            <a:r>
              <a:rPr lang="en-US" sz="3200" b="1" dirty="0" smtClean="0"/>
              <a:t>  </a:t>
            </a:r>
            <a:r>
              <a:rPr lang="en-US" sz="3200" dirty="0" smtClean="0"/>
              <a:t>New York: Princeton Review.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Mangrum</a:t>
            </a:r>
            <a:r>
              <a:rPr lang="en-US" sz="3200" dirty="0" smtClean="0"/>
              <a:t>, C.T., &amp; </a:t>
            </a:r>
            <a:r>
              <a:rPr lang="en-US" sz="3200" dirty="0" err="1" smtClean="0"/>
              <a:t>Strichart</a:t>
            </a:r>
            <a:r>
              <a:rPr lang="en-US" sz="3200" dirty="0" smtClean="0"/>
              <a:t>, S. (2003). </a:t>
            </a:r>
            <a:r>
              <a:rPr lang="en-US" sz="3200" i="1" dirty="0" smtClean="0"/>
              <a:t>Peterson's Colleges with Programs for Students with Learning Disabilities or Attention Deficit Disorders. 7</a:t>
            </a:r>
            <a:r>
              <a:rPr lang="en-US" sz="3200" i="1" baseline="30000" dirty="0" smtClean="0"/>
              <a:t>th</a:t>
            </a:r>
            <a:r>
              <a:rPr lang="en-US" sz="3200" i="1" dirty="0" smtClean="0"/>
              <a:t> Edition</a:t>
            </a:r>
            <a:r>
              <a:rPr lang="en-US" sz="3200" b="1" u="sng" dirty="0" smtClean="0"/>
              <a:t>.</a:t>
            </a:r>
            <a:r>
              <a:rPr lang="en-US" sz="3200" b="1" dirty="0" smtClean="0"/>
              <a:t> </a:t>
            </a:r>
            <a:r>
              <a:rPr lang="en-US" sz="3200" dirty="0" smtClean="0"/>
              <a:t>Princeton, NJ: Peterson's.</a:t>
            </a:r>
          </a:p>
          <a:p>
            <a:pPr>
              <a:buNone/>
            </a:pP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Parker, D.R., &amp; </a:t>
            </a:r>
            <a:r>
              <a:rPr lang="en-US" sz="3200" dirty="0" err="1" smtClean="0"/>
              <a:t>Boutelle</a:t>
            </a:r>
            <a:r>
              <a:rPr lang="en-US" sz="3200" dirty="0" smtClean="0"/>
              <a:t>, K. (2009). Executive function coaching for college students with  LD and ADHD:  A new approach for fostering self-determination.  </a:t>
            </a:r>
            <a:r>
              <a:rPr lang="en-US" sz="3200" i="1" dirty="0" smtClean="0"/>
              <a:t>Learning Disabilities Research &amp; Practice, 24</a:t>
            </a:r>
            <a:r>
              <a:rPr lang="en-US" sz="3200" dirty="0" smtClean="0"/>
              <a:t>(4), 204-215.</a:t>
            </a:r>
          </a:p>
          <a:p>
            <a:pPr>
              <a:spcBef>
                <a:spcPts val="0"/>
              </a:spcBef>
              <a:buNone/>
            </a:pPr>
            <a:endParaRPr lang="en-US" sz="3200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sz="3200" dirty="0" smtClean="0"/>
              <a:t>Peterson, (2004) </a:t>
            </a:r>
            <a:r>
              <a:rPr lang="en-US" sz="3200" i="1" dirty="0" smtClean="0"/>
              <a:t>Authentic Happiness Inventory Questionnaire</a:t>
            </a:r>
            <a:r>
              <a:rPr lang="en-US" sz="3200" dirty="0" smtClean="0"/>
              <a:t>. University of Michigan.  </a:t>
            </a:r>
            <a:r>
              <a:rPr lang="en-US" sz="3200" dirty="0" smtClean="0">
                <a:hlinkClick r:id="rId2"/>
              </a:rPr>
              <a:t>http://www.authentichappiness.sas.upenn.edu/questionnaires.aspx</a:t>
            </a:r>
            <a:endParaRPr lang="en-US" sz="3200" dirty="0" smtClean="0"/>
          </a:p>
          <a:p>
            <a:pPr>
              <a:spcBef>
                <a:spcPts val="0"/>
              </a:spcBef>
            </a:pP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Quinn, P.O., </a:t>
            </a:r>
            <a:r>
              <a:rPr lang="en-US" sz="3200" dirty="0" err="1" smtClean="0"/>
              <a:t>Ratey</a:t>
            </a:r>
            <a:r>
              <a:rPr lang="en-US" sz="3200" dirty="0" smtClean="0"/>
              <a:t>, N.A., &amp; Maitland, T.L. (2000). </a:t>
            </a:r>
            <a:r>
              <a:rPr lang="en-US" sz="3200" i="1" dirty="0" smtClean="0"/>
              <a:t>Coaching college students with AD/HD:  Issues and answers. </a:t>
            </a:r>
            <a:r>
              <a:rPr lang="en-US" sz="3200" dirty="0" smtClean="0"/>
              <a:t>Silver Spring, MD:  Advantage Books.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References	</a:t>
            </a:r>
            <a:r>
              <a:rPr lang="en-US" dirty="0" smtClean="0"/>
              <a:t>(cont’d)</a:t>
            </a:r>
            <a:r>
              <a:rPr lang="en-US" b="1" dirty="0" smtClean="0"/>
              <a:t>			     </a:t>
            </a:r>
            <a:r>
              <a:rPr lang="en-US" dirty="0" smtClean="0"/>
              <a:t>p.6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err="1" smtClean="0"/>
              <a:t>Rabiner</a:t>
            </a:r>
            <a:r>
              <a:rPr lang="en-US" sz="3200" dirty="0" smtClean="0"/>
              <a:t>, D., </a:t>
            </a:r>
            <a:r>
              <a:rPr lang="en-US" sz="3200" dirty="0" err="1" smtClean="0"/>
              <a:t>Anastopoulous</a:t>
            </a:r>
            <a:r>
              <a:rPr lang="en-US" sz="3200" dirty="0" smtClean="0"/>
              <a:t>, A., </a:t>
            </a:r>
            <a:r>
              <a:rPr lang="en-US" sz="3200" dirty="0" err="1" smtClean="0"/>
              <a:t>Cosetllo</a:t>
            </a:r>
            <a:r>
              <a:rPr lang="en-US" sz="3200" dirty="0" smtClean="0"/>
              <a:t>, J., Hoyle, R., &amp; </a:t>
            </a:r>
            <a:r>
              <a:rPr lang="en-US" sz="3200" dirty="0" err="1" smtClean="0"/>
              <a:t>Swartzwelder</a:t>
            </a:r>
            <a:r>
              <a:rPr lang="en-US" sz="3200" dirty="0" smtClean="0"/>
              <a:t>, H. (2008). Adjustment to college in students with ADHD</a:t>
            </a:r>
            <a:r>
              <a:rPr lang="en-US" sz="3200" i="1" dirty="0" smtClean="0"/>
              <a:t>.  Journal of Attention Disorders</a:t>
            </a:r>
            <a:r>
              <a:rPr lang="en-US" sz="3200" dirty="0" smtClean="0"/>
              <a:t>, 11(6), 689-699 pg 4-5).</a:t>
            </a:r>
          </a:p>
          <a:p>
            <a:pPr>
              <a:buFont typeface="Wingdings" pitchFamily="2" charset="2"/>
              <a:buChar char="q"/>
            </a:pP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err="1" smtClean="0"/>
              <a:t>Reaser</a:t>
            </a:r>
            <a:r>
              <a:rPr lang="en-US" sz="3200" dirty="0" smtClean="0"/>
              <a:t>, A. (2008) </a:t>
            </a:r>
            <a:r>
              <a:rPr lang="en-US" sz="3200" i="1" dirty="0" smtClean="0"/>
              <a:t>ADHD Coaching &amp; College Students.  (Dissertation Florida State University). Retrieved from </a:t>
            </a:r>
            <a:r>
              <a:rPr lang="en-US" sz="3200" i="1" dirty="0" smtClean="0">
                <a:hlinkClick r:id="rId3"/>
              </a:rPr>
              <a:t>http://www.eric.ed.gov/</a:t>
            </a:r>
            <a:endParaRPr lang="en-US" sz="3200" i="1" dirty="0" smtClean="0"/>
          </a:p>
          <a:p>
            <a:pPr>
              <a:buNone/>
            </a:pPr>
            <a:endParaRPr lang="en-US" sz="3200" i="1" dirty="0" smtClean="0"/>
          </a:p>
          <a:p>
            <a:pPr>
              <a:buFont typeface="Wingdings" pitchFamily="2" charset="2"/>
              <a:buChar char="q"/>
            </a:pPr>
            <a:r>
              <a:rPr lang="en-US" sz="3200" dirty="0" smtClean="0"/>
              <a:t>Roth, R., </a:t>
            </a:r>
            <a:r>
              <a:rPr lang="en-US" sz="3200" dirty="0" err="1" smtClean="0"/>
              <a:t>Isquith</a:t>
            </a:r>
            <a:r>
              <a:rPr lang="en-US" sz="3200" dirty="0" smtClean="0"/>
              <a:t>, P., </a:t>
            </a:r>
            <a:r>
              <a:rPr lang="en-US" sz="3200" dirty="0" err="1" smtClean="0"/>
              <a:t>Gioia</a:t>
            </a:r>
            <a:r>
              <a:rPr lang="en-US" sz="3200" dirty="0" smtClean="0"/>
              <a:t>, G. (2005). BRIEF-A: Behavior rating inventory of executive </a:t>
            </a:r>
            <a:r>
              <a:rPr lang="en-US" sz="3200" dirty="0" err="1" smtClean="0"/>
              <a:t>functioni</a:t>
            </a:r>
            <a:r>
              <a:rPr lang="en-US" sz="3200" dirty="0" smtClean="0"/>
              <a:t>-Adult Version:  Professional Manual. Lutz, FL:  Psychological Assessment Resources.</a:t>
            </a:r>
          </a:p>
          <a:p>
            <a:pPr>
              <a:buNone/>
            </a:pPr>
            <a:r>
              <a:rPr lang="en-US" sz="3200" dirty="0" smtClean="0"/>
              <a:t> </a:t>
            </a:r>
          </a:p>
          <a:p>
            <a:r>
              <a:rPr lang="en-US" sz="3200" dirty="0" smtClean="0"/>
              <a:t>Saylor, K.E., Sutton, V.K., &amp; Khan, S.A. (in press).  Development of an adaptive change measure for adult ADHD:  The life participation scale for adults.  </a:t>
            </a:r>
          </a:p>
          <a:p>
            <a:endParaRPr lang="en-US" sz="3300" dirty="0" smtClean="0"/>
          </a:p>
          <a:p>
            <a:pPr>
              <a:buNone/>
            </a:pPr>
            <a:endParaRPr lang="en-US" sz="3300" dirty="0" smtClean="0"/>
          </a:p>
          <a:p>
            <a:pPr>
              <a:spcBef>
                <a:spcPts val="0"/>
              </a:spcBef>
            </a:pPr>
            <a:endParaRPr lang="en-US" sz="3300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References</a:t>
            </a:r>
            <a:r>
              <a:rPr lang="en-US" dirty="0" smtClean="0"/>
              <a:t> (cont’d)                   p.7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Snyder and Hoffman (2003). </a:t>
            </a:r>
            <a:r>
              <a:rPr lang="en-US" i="1" dirty="0" smtClean="0"/>
              <a:t>National Longitudinal Transition Study 2 Parent/Youth Interviews and for General Population,</a:t>
            </a:r>
            <a:r>
              <a:rPr lang="en-US" dirty="0" smtClean="0"/>
              <a:t> NLSY 2000 data for 5- through 19-year-olds..  Retrieved March 25, 2010, from </a:t>
            </a:r>
            <a:r>
              <a:rPr lang="en-US" dirty="0" smtClean="0">
                <a:hlinkClick r:id="rId2"/>
              </a:rPr>
              <a:t>http://www.nlts2.org/reports/2005_06/nlts2_report_2005_06_ch4.pdf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Swartz, S.L., </a:t>
            </a:r>
            <a:r>
              <a:rPr lang="en-US" dirty="0" err="1" smtClean="0"/>
              <a:t>Prevatt</a:t>
            </a:r>
            <a:r>
              <a:rPr lang="en-US" dirty="0" smtClean="0"/>
              <a:t>, F., &amp; Proctor, B.E. (2005). A coaching intervention for college students with attention deficit/hyperactivity disorder. </a:t>
            </a:r>
            <a:r>
              <a:rPr lang="en-US" i="1" dirty="0" smtClean="0"/>
              <a:t>Psychology in the Schools, 42,</a:t>
            </a:r>
            <a:r>
              <a:rPr lang="en-US" dirty="0" smtClean="0"/>
              <a:t> 647-656.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U.S. Department of Education National Center for Education Statistics</a:t>
            </a:r>
            <a:r>
              <a:rPr lang="en-US" i="1" dirty="0" smtClean="0"/>
              <a:t>. Beginning Postsecondary Students Longitudinal Study Second Follow-up BPS:96/01</a:t>
            </a:r>
            <a:r>
              <a:rPr lang="en-US" dirty="0" smtClean="0"/>
              <a:t>. Tables on Degree Attainment and Persistence of 1995-96 Beginning Postsecondary Students in 2001 by Disability Status and  Learning Disability Status. Email from Aurora D’Amico: January 29, 2008. </a:t>
            </a:r>
            <a:r>
              <a:rPr lang="en-US" dirty="0" smtClean="0">
                <a:hlinkClick r:id="rId3"/>
              </a:rPr>
              <a:t>http://nces.ed.gov/pubsearch/pubsinfo.asp?pubid=2003159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References </a:t>
            </a:r>
            <a:r>
              <a:rPr lang="en-US" dirty="0" smtClean="0"/>
              <a:t>(cont’d)</a:t>
            </a:r>
            <a:r>
              <a:rPr lang="en-US" b="1" dirty="0" smtClean="0"/>
              <a:t>			     </a:t>
            </a:r>
            <a:r>
              <a:rPr lang="en-US" dirty="0" smtClean="0"/>
              <a:t>p.8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Wagner, M., Newman, L., </a:t>
            </a:r>
            <a:r>
              <a:rPr lang="en-US" dirty="0" err="1" smtClean="0"/>
              <a:t>Cameto</a:t>
            </a:r>
            <a:r>
              <a:rPr lang="en-US" dirty="0" smtClean="0"/>
              <a:t>, R., Garza, N., &amp; Levine, P. (2005). </a:t>
            </a:r>
            <a:r>
              <a:rPr lang="en-US" i="1" dirty="0" smtClean="0"/>
              <a:t>After high school:  A first look at the </a:t>
            </a:r>
            <a:r>
              <a:rPr lang="en-US" i="1" dirty="0" err="1" smtClean="0"/>
              <a:t>postschool</a:t>
            </a:r>
            <a:r>
              <a:rPr lang="en-US" i="1" dirty="0" smtClean="0"/>
              <a:t> experiences of youth with disabilities:  A report from the national longitudinal transition study-2 (NLTS2). </a:t>
            </a:r>
            <a:r>
              <a:rPr lang="en-US" dirty="0" smtClean="0"/>
              <a:t>Retrieved May 16, 2008 from: </a:t>
            </a:r>
            <a:r>
              <a:rPr lang="en-US" u="sng" dirty="0" smtClean="0">
                <a:hlinkClick r:id="rId2"/>
              </a:rPr>
              <a:t>http://eric.ed.gov/ERICDocs/data/ericdocs2sql/content_storage_01/0000019b/80/27/fb/9d.pdf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Whitworth, L., </a:t>
            </a:r>
            <a:r>
              <a:rPr lang="en-US" dirty="0" err="1" smtClean="0"/>
              <a:t>Kimsey</a:t>
            </a:r>
            <a:r>
              <a:rPr lang="en-US" dirty="0" smtClean="0"/>
              <a:t>-House, K., </a:t>
            </a:r>
            <a:r>
              <a:rPr lang="en-US" dirty="0" err="1" smtClean="0"/>
              <a:t>Kimsey</a:t>
            </a:r>
            <a:r>
              <a:rPr lang="en-US" dirty="0" smtClean="0"/>
              <a:t>-House, H., &amp; </a:t>
            </a:r>
            <a:r>
              <a:rPr lang="en-US" dirty="0" err="1" smtClean="0"/>
              <a:t>Sandahl</a:t>
            </a:r>
            <a:r>
              <a:rPr lang="en-US" dirty="0" smtClean="0"/>
              <a:t>, P. (2007). </a:t>
            </a:r>
            <a:r>
              <a:rPr lang="en-US" i="1" dirty="0" smtClean="0"/>
              <a:t>Co-active coaching:  New skills for coaching people toward success in work and life (2</a:t>
            </a:r>
            <a:r>
              <a:rPr lang="en-US" i="1" baseline="30000" dirty="0" smtClean="0"/>
              <a:t>nd</a:t>
            </a:r>
            <a:r>
              <a:rPr lang="en-US" i="1" dirty="0" smtClean="0"/>
              <a:t> ed.)</a:t>
            </a:r>
            <a:r>
              <a:rPr lang="en-US" dirty="0" smtClean="0"/>
              <a:t>. Mountain View, CA:  Davies-Black Publishing.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r>
              <a:rPr lang="en-US" dirty="0" err="1" smtClean="0"/>
              <a:t>Zwart</a:t>
            </a:r>
            <a:r>
              <a:rPr lang="en-US" dirty="0" smtClean="0"/>
              <a:t>, L.M., &amp; </a:t>
            </a:r>
            <a:r>
              <a:rPr lang="en-US" dirty="0" err="1" smtClean="0"/>
              <a:t>Kallemeyn</a:t>
            </a:r>
            <a:r>
              <a:rPr lang="en-US" dirty="0" smtClean="0"/>
              <a:t>, L.M. (2001). Peer-based coaching for college students with ADHD and learning disabilities. </a:t>
            </a:r>
            <a:r>
              <a:rPr lang="en-US" i="1" dirty="0" smtClean="0"/>
              <a:t>Journal of Postsecondary Education and Disability, 15, </a:t>
            </a:r>
            <a:r>
              <a:rPr lang="en-US" dirty="0" smtClean="0"/>
              <a:t>1-15.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training or to find a coach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Coaches Training Institute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hlinkClick r:id="rId2"/>
              </a:rPr>
              <a:t> http://www.thecoaches.com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Edge Foundation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hlinkClick r:id="rId3"/>
              </a:rPr>
              <a:t>http://www.edgefoundation.org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International Coach Federation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hlinkClick r:id="rId4"/>
              </a:rPr>
              <a:t>http://www.coachfederation.org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JST Coaching LLC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hlinkClick r:id="rId5"/>
              </a:rPr>
              <a:t>http://www.jstcoach.com/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5048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the Literature Says:</a:t>
            </a:r>
            <a:br>
              <a:rPr lang="en-US" b="1" dirty="0" smtClean="0"/>
            </a:br>
            <a:r>
              <a:rPr lang="en-US" sz="3100" dirty="0" smtClean="0"/>
              <a:t>Best Practices for Serving College Students with LD/ADHD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Provide a continuum of services beyond what the law mandates (Brinckerhoff, McGuire, &amp; Shaw, 2002</a:t>
            </a:r>
            <a:r>
              <a:rPr lang="en-US" sz="2600" dirty="0" smtClean="0"/>
              <a:t>)</a:t>
            </a:r>
          </a:p>
          <a:p>
            <a:r>
              <a:rPr lang="en-US" dirty="0" smtClean="0"/>
              <a:t>Didactic Methods (Well-suited for students with LD)</a:t>
            </a:r>
          </a:p>
          <a:p>
            <a:pPr lvl="1"/>
            <a:r>
              <a:rPr lang="en-US" dirty="0" smtClean="0"/>
              <a:t>Explain correct answer, process or model a process</a:t>
            </a:r>
          </a:p>
          <a:p>
            <a:pPr lvl="1"/>
            <a:r>
              <a:rPr lang="en-US" dirty="0" smtClean="0"/>
              <a:t>Content tutoring</a:t>
            </a:r>
          </a:p>
          <a:p>
            <a:pPr lvl="1"/>
            <a:r>
              <a:rPr lang="en-US" dirty="0" smtClean="0"/>
              <a:t>Learning strategy instruction (Deshler, D. et al., 1996, and Brinckerhoff, McGuire, &amp; Shaw, 2002)</a:t>
            </a:r>
          </a:p>
          <a:p>
            <a:r>
              <a:rPr lang="en-US" dirty="0" smtClean="0"/>
              <a:t>Promote Self-Determination</a:t>
            </a:r>
          </a:p>
          <a:p>
            <a:pPr lvl="1"/>
            <a:r>
              <a:rPr lang="en-US" dirty="0" smtClean="0"/>
              <a:t>To increase self awareness, self advocacy, goal setting, problem solving and decision making</a:t>
            </a:r>
          </a:p>
          <a:p>
            <a:r>
              <a:rPr lang="en-US" dirty="0" smtClean="0"/>
              <a:t>Transition Supports</a:t>
            </a:r>
          </a:p>
          <a:p>
            <a:pPr lvl="1"/>
            <a:r>
              <a:rPr lang="en-US" dirty="0" smtClean="0"/>
              <a:t>Bridge experiences</a:t>
            </a:r>
          </a:p>
          <a:p>
            <a:pPr lvl="1"/>
            <a:r>
              <a:rPr lang="en-US" dirty="0" smtClean="0"/>
              <a:t>Peer Mentoring Programs</a:t>
            </a:r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Contact Information for The Academic Success Program for Students with LD/ADHD </a:t>
            </a:r>
          </a:p>
          <a:p>
            <a:pPr lvl="1"/>
            <a:r>
              <a:rPr lang="en-US" dirty="0" err="1" smtClean="0">
                <a:hlinkClick r:id="rId2"/>
              </a:rPr>
              <a:t>aspinfo@unc.edu</a:t>
            </a:r>
            <a:endParaRPr lang="en-US" dirty="0" smtClean="0"/>
          </a:p>
          <a:p>
            <a:pPr lvl="1"/>
            <a:r>
              <a:rPr lang="en-US" dirty="0" err="1" smtClean="0">
                <a:hlinkClick r:id="rId3"/>
              </a:rPr>
              <a:t>www.unc.edu</a:t>
            </a:r>
            <a:r>
              <a:rPr lang="en-US" dirty="0" smtClean="0">
                <a:hlinkClick r:id="rId3"/>
              </a:rPr>
              <a:t>/asp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tmaitlan@email.unc.edu</a:t>
            </a:r>
            <a:endParaRPr lang="en-US" dirty="0" smtClean="0"/>
          </a:p>
          <a:p>
            <a:pPr lvl="1"/>
            <a:r>
              <a:rPr lang="en-US" dirty="0" err="1" smtClean="0"/>
              <a:t>krademacher@unc.edu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the Literature Says:</a:t>
            </a:r>
            <a:br>
              <a:rPr lang="en-US" b="1" dirty="0" smtClean="0"/>
            </a:br>
            <a:r>
              <a:rPr lang="en-US" dirty="0" smtClean="0"/>
              <a:t>Current Research on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dirty="0" smtClean="0"/>
              <a:t>Coaching suggested as a new intervention model </a:t>
            </a:r>
          </a:p>
          <a:p>
            <a:pPr>
              <a:buFont typeface="Wingdings" pitchFamily="2" charset="2"/>
              <a:buChar char="q"/>
            </a:pPr>
            <a:r>
              <a:rPr lang="en-US" sz="2100" dirty="0" smtClean="0"/>
              <a:t>Hallowell and </a:t>
            </a:r>
            <a:r>
              <a:rPr lang="en-US" sz="2100" dirty="0" err="1" smtClean="0"/>
              <a:t>Ratey</a:t>
            </a:r>
            <a:r>
              <a:rPr lang="en-US" sz="2100" dirty="0" smtClean="0"/>
              <a:t>, (1994), Quinn et al., (2000)</a:t>
            </a:r>
          </a:p>
          <a:p>
            <a:pPr lvl="1"/>
            <a:r>
              <a:rPr lang="en-US" sz="2000" dirty="0" smtClean="0"/>
              <a:t>Limited research</a:t>
            </a:r>
          </a:p>
          <a:p>
            <a:pPr>
              <a:buFont typeface="Wingdings" pitchFamily="2" charset="2"/>
              <a:buChar char="q"/>
            </a:pPr>
            <a:r>
              <a:rPr lang="en-US" sz="2100" dirty="0" err="1" smtClean="0"/>
              <a:t>Zwart</a:t>
            </a:r>
            <a:r>
              <a:rPr lang="en-US" sz="2100" dirty="0" smtClean="0"/>
              <a:t> &amp; </a:t>
            </a:r>
            <a:r>
              <a:rPr lang="en-US" sz="2100" dirty="0" err="1" smtClean="0"/>
              <a:t>Kalleman</a:t>
            </a:r>
            <a:r>
              <a:rPr lang="en-US" sz="2100" dirty="0" smtClean="0"/>
              <a:t> (2001)</a:t>
            </a:r>
          </a:p>
          <a:p>
            <a:pPr lvl="1">
              <a:buFont typeface="Wingdings" pitchFamily="2" charset="2"/>
              <a:buChar char="q"/>
            </a:pPr>
            <a:r>
              <a:rPr lang="en-US" sz="2100" dirty="0" smtClean="0"/>
              <a:t>Peer coaching; control group</a:t>
            </a:r>
          </a:p>
          <a:p>
            <a:pPr lvl="1">
              <a:buFont typeface="Wingdings" pitchFamily="2" charset="2"/>
              <a:buChar char="q"/>
            </a:pPr>
            <a:r>
              <a:rPr lang="en-US" sz="2100" dirty="0" smtClean="0"/>
              <a:t>Improvements on LASSI in time management, anxiety, motivation and test taking</a:t>
            </a:r>
          </a:p>
          <a:p>
            <a:pPr>
              <a:buFont typeface="Wingdings" pitchFamily="2" charset="2"/>
              <a:buChar char="q"/>
            </a:pPr>
            <a:r>
              <a:rPr lang="en-US" sz="2100" dirty="0" smtClean="0"/>
              <a:t>Swartz, </a:t>
            </a:r>
            <a:r>
              <a:rPr lang="en-US" sz="2100" dirty="0" err="1" smtClean="0"/>
              <a:t>Prevatt</a:t>
            </a:r>
            <a:r>
              <a:rPr lang="en-US" sz="2100" dirty="0" smtClean="0"/>
              <a:t>, &amp; Proctor (2005)</a:t>
            </a:r>
          </a:p>
          <a:p>
            <a:pPr lvl="1">
              <a:buFont typeface="Wingdings" pitchFamily="2" charset="2"/>
              <a:buChar char="q"/>
            </a:pPr>
            <a:r>
              <a:rPr lang="en-US" sz="2100" dirty="0" smtClean="0"/>
              <a:t>8 week program, graduate students</a:t>
            </a:r>
          </a:p>
          <a:p>
            <a:pPr lvl="1">
              <a:buFont typeface="Wingdings" pitchFamily="2" charset="2"/>
              <a:buChar char="q"/>
            </a:pPr>
            <a:r>
              <a:rPr lang="en-US" sz="2100" dirty="0" smtClean="0"/>
              <a:t>Case Study</a:t>
            </a:r>
          </a:p>
          <a:p>
            <a:pPr lvl="1">
              <a:buFont typeface="Wingdings" pitchFamily="2" charset="2"/>
              <a:buChar char="q"/>
            </a:pPr>
            <a:r>
              <a:rPr lang="en-US" sz="2100" dirty="0" smtClean="0"/>
              <a:t>Gains in many self regulation skills ; LASSI</a:t>
            </a:r>
          </a:p>
          <a:p>
            <a:pPr lvl="2">
              <a:buFont typeface="Wingdings" pitchFamily="2" charset="2"/>
              <a:buChar char="q"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pPr lvl="2">
              <a:buFont typeface="Wingdings" pitchFamily="2" charset="2"/>
              <a:buChar char="q"/>
            </a:pPr>
            <a:endParaRPr lang="en-US" dirty="0" smtClean="0"/>
          </a:p>
          <a:p>
            <a:pPr lvl="2">
              <a:buFont typeface="Wingdings" pitchFamily="2" charset="2"/>
              <a:buChar char="q"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the Literature Says:</a:t>
            </a:r>
            <a:br>
              <a:rPr lang="en-US" b="1" dirty="0" smtClean="0"/>
            </a:br>
            <a:r>
              <a:rPr lang="en-US" dirty="0" smtClean="0"/>
              <a:t>Current Research on Coaching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/>
              <a:t>Reaser</a:t>
            </a:r>
            <a:r>
              <a:rPr lang="en-US" sz="2400" dirty="0" smtClean="0"/>
              <a:t> (2008)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older college students, graduate student coach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8 weeks of coaching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Case Study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Gains on LASSI and in goal attainment, organization, positive outlook, overall control of their lives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Parker &amp; </a:t>
            </a:r>
            <a:r>
              <a:rPr lang="en-US" sz="2400" dirty="0" err="1" smtClean="0"/>
              <a:t>Boutelle</a:t>
            </a:r>
            <a:r>
              <a:rPr lang="en-US" sz="2400" dirty="0" smtClean="0"/>
              <a:t> (2009)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54 students, certified coaches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Qualitative study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/>
              <a:t>Coaching promotes self directedness, self awareness, &amp; self talk</a:t>
            </a:r>
          </a:p>
          <a:p>
            <a:pPr lvl="2">
              <a:buFont typeface="Wingdings" pitchFamily="2" charset="2"/>
              <a:buChar char="q"/>
            </a:pPr>
            <a:r>
              <a:rPr lang="en-US" sz="2100" dirty="0" smtClean="0"/>
              <a:t>Self-talk helped students organize their lives and reduce anxiety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Does Coaching Students Look Like on a College Campus?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Frequent, 30-60 minute in-person or phone appointments (generally weekly)</a:t>
            </a:r>
          </a:p>
          <a:p>
            <a:r>
              <a:rPr lang="en-US" dirty="0" smtClean="0"/>
              <a:t>Brief check-in phone calls or emails between appointments (as needed)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Definition for UNC-CH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3058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dirty="0" smtClean="0"/>
              <a:t>A creative, action-oriented partnership based on model created by Whitworth et. al. (2007) in which students:</a:t>
            </a:r>
          </a:p>
          <a:p>
            <a:r>
              <a:rPr lang="en-US" sz="3600" dirty="0" smtClean="0"/>
              <a:t>Set goals in any area of life in which the student desires change (i.e. academics, balance between study and recreation)</a:t>
            </a:r>
          </a:p>
          <a:p>
            <a:r>
              <a:rPr lang="en-US" sz="3600" dirty="0" smtClean="0"/>
              <a:t>Work with their coach to develop systems and structures to reach these goals</a:t>
            </a:r>
          </a:p>
          <a:p>
            <a:r>
              <a:rPr lang="en-US" sz="3600" dirty="0" smtClean="0"/>
              <a:t>Design the format of their coaching sessions (in-person, phone/email check-ins, etc.)</a:t>
            </a:r>
          </a:p>
          <a:p>
            <a:r>
              <a:rPr lang="en-US" sz="3600" dirty="0" smtClean="0"/>
              <a:t>Agree to be held accountable for commitments made during sessions</a:t>
            </a:r>
          </a:p>
          <a:p>
            <a:r>
              <a:rPr lang="en-US" sz="3600" dirty="0" smtClean="0"/>
              <a:t>Deepen their learning about themselves – including their values and ambitions – which helps to define and refine future goals</a:t>
            </a:r>
          </a:p>
          <a:p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UNC-CH Website:  http://www.unc.edu/asp/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2631</TotalTime>
  <Words>3806</Words>
  <Application>Microsoft Office PowerPoint</Application>
  <PresentationFormat>On-screen Show (4:3)</PresentationFormat>
  <Paragraphs>501</Paragraphs>
  <Slides>50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Slide 1</vt:lpstr>
      <vt:lpstr>Research Team</vt:lpstr>
      <vt:lpstr>What the Literature Says: College Students with LD/AHD</vt:lpstr>
      <vt:lpstr>What the Literature Says:  Possible Reasons for Performance Problems</vt:lpstr>
      <vt:lpstr> What the Literature Says: Best Practices for Serving College Students with LD/ADHD </vt:lpstr>
      <vt:lpstr>What the Literature Says: Current Research on Coaching</vt:lpstr>
      <vt:lpstr>What the Literature Says: Current Research on Coaching (cont’d)</vt:lpstr>
      <vt:lpstr>What Does Coaching Students Look Like on a College Campus?</vt:lpstr>
      <vt:lpstr>Coaching Definition for UNC-CH </vt:lpstr>
      <vt:lpstr>UNC-CH’s Coaching Definition (cont’d)</vt:lpstr>
      <vt:lpstr>Research Questions:  What We Wanted to Learn in Pilot Study</vt:lpstr>
      <vt:lpstr>Pilot Study Goals</vt:lpstr>
      <vt:lpstr>Methodology: Participants </vt:lpstr>
      <vt:lpstr>Participants - Demographics</vt:lpstr>
      <vt:lpstr>Participants - Demographics</vt:lpstr>
      <vt:lpstr>Background of Coaches</vt:lpstr>
      <vt:lpstr>Methodology: Procedures</vt:lpstr>
      <vt:lpstr>Methodology</vt:lpstr>
      <vt:lpstr>Study Participants’ Coaching Goals</vt:lpstr>
      <vt:lpstr>Study Participants’ Coaching Goals (cont’d)</vt:lpstr>
      <vt:lpstr>Methodology: Intervention</vt:lpstr>
      <vt:lpstr>Methodology: Intervention (cont’d)</vt:lpstr>
      <vt:lpstr>Quantitative Measures Pre- and Post-Intervention Surveys</vt:lpstr>
      <vt:lpstr>Qualitative Measures</vt:lpstr>
      <vt:lpstr>Qualitative Measures (con’t.)</vt:lpstr>
      <vt:lpstr>Results of Research Question 1: Self-Determination</vt:lpstr>
      <vt:lpstr>Self-Determination Student Scale Line Chart</vt:lpstr>
      <vt:lpstr>Results of Research Question 1:  Self-Determination (cont’d)</vt:lpstr>
      <vt:lpstr>Results for Research Question 2: Executive Functioning Skills</vt:lpstr>
      <vt:lpstr>Life Participation Scale Line Chart</vt:lpstr>
      <vt:lpstr>Results for Research Question 2: Executive Functioning Skills (cont’d)</vt:lpstr>
      <vt:lpstr>Results of Research Question 3: Overall Life Satisfaction</vt:lpstr>
      <vt:lpstr>Authentic Happiness Inventory Line Chart</vt:lpstr>
      <vt:lpstr>Results of Research Question 3: Overall Life Satisfaction (cont’d)</vt:lpstr>
      <vt:lpstr>Results for Research Question 4: Benefits and Limitations of Coaching</vt:lpstr>
      <vt:lpstr>Results for Research Question 4: Benefits and Limitations of Coaching (cont’d)</vt:lpstr>
      <vt:lpstr>Discussion: Limitations</vt:lpstr>
      <vt:lpstr>Discussion: Next Steps for ASP</vt:lpstr>
      <vt:lpstr>Discussion: Next Steps</vt:lpstr>
      <vt:lpstr>Discussion: Tentative Implications</vt:lpstr>
      <vt:lpstr>References      </vt:lpstr>
      <vt:lpstr>References (cont’d)                        p.2</vt:lpstr>
      <vt:lpstr>References (cont’d)                   p.3</vt:lpstr>
      <vt:lpstr> References (cont’d)              p.4  </vt:lpstr>
      <vt:lpstr>References (cont’d)         p.5</vt:lpstr>
      <vt:lpstr>References (cont’d)        p.6</vt:lpstr>
      <vt:lpstr>References (cont’d)                   p.7 </vt:lpstr>
      <vt:lpstr>References (cont’d)        p.8</vt:lpstr>
      <vt:lpstr>Coaching Resources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AHEAD</dc:title>
  <dc:creator>Erica Richman</dc:creator>
  <cp:lastModifiedBy>Kristen Rademacher</cp:lastModifiedBy>
  <cp:revision>194</cp:revision>
  <dcterms:created xsi:type="dcterms:W3CDTF">2010-06-01T16:21:12Z</dcterms:created>
  <dcterms:modified xsi:type="dcterms:W3CDTF">2011-02-04T16:23:23Z</dcterms:modified>
</cp:coreProperties>
</file>