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0"/>
  </p:notesMasterIdLst>
  <p:handoutMasterIdLst>
    <p:handoutMasterId r:id="rId31"/>
  </p:handoutMasterIdLst>
  <p:sldIdLst>
    <p:sldId id="256" r:id="rId2"/>
    <p:sldId id="273" r:id="rId3"/>
    <p:sldId id="274" r:id="rId4"/>
    <p:sldId id="275" r:id="rId5"/>
    <p:sldId id="276" r:id="rId6"/>
    <p:sldId id="287" r:id="rId7"/>
    <p:sldId id="289" r:id="rId8"/>
    <p:sldId id="290" r:id="rId9"/>
    <p:sldId id="265" r:id="rId10"/>
    <p:sldId id="258" r:id="rId11"/>
    <p:sldId id="259" r:id="rId12"/>
    <p:sldId id="260" r:id="rId13"/>
    <p:sldId id="261" r:id="rId14"/>
    <p:sldId id="262" r:id="rId15"/>
    <p:sldId id="263" r:id="rId16"/>
    <p:sldId id="269" r:id="rId17"/>
    <p:sldId id="288" r:id="rId18"/>
    <p:sldId id="266" r:id="rId19"/>
    <p:sldId id="270" r:id="rId20"/>
    <p:sldId id="271" r:id="rId21"/>
    <p:sldId id="272" r:id="rId22"/>
    <p:sldId id="278" r:id="rId23"/>
    <p:sldId id="279" r:id="rId24"/>
    <p:sldId id="281" r:id="rId25"/>
    <p:sldId id="282" r:id="rId26"/>
    <p:sldId id="283" r:id="rId27"/>
    <p:sldId id="284" r:id="rId28"/>
    <p:sldId id="285" r:id="rId29"/>
  </p:sldIdLst>
  <p:sldSz cx="9144000" cy="6858000" type="screen4x3"/>
  <p:notesSz cx="6858000" cy="9117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725" autoAdjust="0"/>
  </p:normalViewPr>
  <p:slideViewPr>
    <p:cSldViewPr>
      <p:cViewPr>
        <p:scale>
          <a:sx n="60" d="100"/>
          <a:sy n="60" d="100"/>
        </p:scale>
        <p:origin x="-786" y="-12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4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0.28194444444444539"/>
          <c:y val="3.0092592592592591E-2"/>
          <c:w val="0.54166666666666652"/>
          <c:h val="0.90277777777777779"/>
        </c:manualLayout>
      </c:layout>
      <c:bar3DChart>
        <c:barDir val="col"/>
        <c:grouping val="clustered"/>
        <c:ser>
          <c:idx val="0"/>
          <c:order val="0"/>
          <c:cat>
            <c:strRef>
              <c:f>Sheet1!$A$1:$E$1</c:f>
              <c:strCache>
                <c:ptCount val="5"/>
                <c:pt idx="0">
                  <c:v>Tremendous Impact</c:v>
                </c:pt>
                <c:pt idx="1">
                  <c:v>A lot of Impact</c:v>
                </c:pt>
                <c:pt idx="2">
                  <c:v>Some Impact</c:v>
                </c:pt>
                <c:pt idx="3">
                  <c:v>A little Impact</c:v>
                </c:pt>
                <c:pt idx="4">
                  <c:v>No Impact</c:v>
                </c:pt>
              </c:strCache>
            </c:strRef>
          </c:cat>
          <c:val>
            <c:numRef>
              <c:f>Sheet1!$A$2:$E$2</c:f>
              <c:numCache>
                <c:formatCode>0.00%</c:formatCode>
                <c:ptCount val="5"/>
                <c:pt idx="0">
                  <c:v>0.40700000000000008</c:v>
                </c:pt>
                <c:pt idx="1">
                  <c:v>0.33300000000000107</c:v>
                </c:pt>
                <c:pt idx="2">
                  <c:v>0.22200000000000028</c:v>
                </c:pt>
                <c:pt idx="3">
                  <c:v>3.7000000000000109E-2</c:v>
                </c:pt>
                <c:pt idx="4" formatCode="0%">
                  <c:v>0</c:v>
                </c:pt>
              </c:numCache>
            </c:numRef>
          </c:val>
        </c:ser>
        <c:gapWidth val="100"/>
        <c:shape val="box"/>
        <c:axId val="51941376"/>
        <c:axId val="51942912"/>
        <c:axId val="0"/>
      </c:bar3DChart>
      <c:catAx>
        <c:axId val="51941376"/>
        <c:scaling>
          <c:orientation val="minMax"/>
        </c:scaling>
        <c:axPos val="b"/>
        <c:tickLblPos val="nextTo"/>
        <c:crossAx val="51942912"/>
        <c:crosses val="autoZero"/>
        <c:auto val="1"/>
        <c:lblAlgn val="ctr"/>
        <c:lblOffset val="100"/>
      </c:catAx>
      <c:valAx>
        <c:axId val="51942912"/>
        <c:scaling>
          <c:orientation val="minMax"/>
        </c:scaling>
        <c:axPos val="l"/>
        <c:majorGridlines/>
        <c:numFmt formatCode="0.00%" sourceLinked="1"/>
        <c:tickLblPos val="nextTo"/>
        <c:crossAx val="51941376"/>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fld id="{FC2D5CFD-2F8E-4EF8-94BF-27CA4FEB70A8}" type="datetimeFigureOut">
              <a:rPr lang="en-US" smtClean="0"/>
              <a:pPr/>
              <a:t>7/17/2009</a:t>
            </a:fld>
            <a:endParaRPr lang="en-US"/>
          </a:p>
        </p:txBody>
      </p:sp>
      <p:sp>
        <p:nvSpPr>
          <p:cNvPr id="4" name="Footer Placeholder 3"/>
          <p:cNvSpPr>
            <a:spLocks noGrp="1"/>
          </p:cNvSpPr>
          <p:nvPr>
            <p:ph type="ftr" sz="quarter" idx="2"/>
          </p:nvPr>
        </p:nvSpPr>
        <p:spPr>
          <a:xfrm>
            <a:off x="0" y="8659813"/>
            <a:ext cx="2971800" cy="4556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59813"/>
            <a:ext cx="2971800" cy="455612"/>
          </a:xfrm>
          <a:prstGeom prst="rect">
            <a:avLst/>
          </a:prstGeom>
        </p:spPr>
        <p:txBody>
          <a:bodyPr vert="horz" lIns="91440" tIns="45720" rIns="91440" bIns="45720" rtlCol="0" anchor="b"/>
          <a:lstStyle>
            <a:lvl1pPr algn="r">
              <a:defRPr sz="1200"/>
            </a:lvl1pPr>
          </a:lstStyle>
          <a:p>
            <a:fld id="{721C4632-3903-4F61-B7EB-3D671A55F8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8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851"/>
          </a:xfrm>
          <a:prstGeom prst="rect">
            <a:avLst/>
          </a:prstGeom>
        </p:spPr>
        <p:txBody>
          <a:bodyPr vert="horz" lIns="91440" tIns="45720" rIns="91440" bIns="45720" rtlCol="0"/>
          <a:lstStyle>
            <a:lvl1pPr algn="r">
              <a:defRPr sz="1200"/>
            </a:lvl1pPr>
          </a:lstStyle>
          <a:p>
            <a:fld id="{9EB1481C-E40A-44B2-BE1A-B199335E03EB}" type="datetimeFigureOut">
              <a:rPr lang="en-US" smtClean="0"/>
              <a:pPr/>
              <a:t>7/17/2009</a:t>
            </a:fld>
            <a:endParaRPr lang="en-US"/>
          </a:p>
        </p:txBody>
      </p:sp>
      <p:sp>
        <p:nvSpPr>
          <p:cNvPr id="4" name="Slide Image Placeholder 3"/>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30581"/>
            <a:ext cx="5486400" cy="41026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59580"/>
            <a:ext cx="2971800" cy="455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9580"/>
            <a:ext cx="2971800" cy="455851"/>
          </a:xfrm>
          <a:prstGeom prst="rect">
            <a:avLst/>
          </a:prstGeom>
        </p:spPr>
        <p:txBody>
          <a:bodyPr vert="horz" lIns="91440" tIns="45720" rIns="91440" bIns="45720" rtlCol="0" anchor="b"/>
          <a:lstStyle>
            <a:lvl1pPr algn="r">
              <a:defRPr sz="1200"/>
            </a:lvl1pPr>
          </a:lstStyle>
          <a:p>
            <a:fld id="{027DD272-0D46-4BBC-8D9D-AEDB2D5328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7DD272-0D46-4BBC-8D9D-AEDB2D5328D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 my behavior	//</a:t>
            </a:r>
          </a:p>
          <a:p>
            <a:r>
              <a:rPr lang="en-US" dirty="0" smtClean="0"/>
              <a:t>Transition to College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Became a Coach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27DD272-0D46-4BBC-8D9D-AEDB2D5328D9}"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Relieve emotional stress	/</a:t>
            </a:r>
          </a:p>
          <a:p>
            <a:r>
              <a:rPr lang="en-US" dirty="0" smtClean="0"/>
              <a:t>Disability education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Organize/time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27DD272-0D46-4BBC-8D9D-AEDB2D5328D9}"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Having emailed notes of session content</a:t>
            </a:r>
          </a:p>
          <a:p>
            <a:r>
              <a:rPr lang="en-US" dirty="0" smtClean="0"/>
              <a:t>Don’t direct students’ actions, ask them what they think they should do</a:t>
            </a:r>
          </a:p>
          <a:p>
            <a:r>
              <a:rPr lang="en-US" dirty="0" smtClean="0"/>
              <a:t>opposite</a:t>
            </a:r>
          </a:p>
          <a:p>
            <a:r>
              <a:rPr lang="en-US" dirty="0" smtClean="0"/>
              <a:t>Expand/extend program to more people</a:t>
            </a:r>
          </a:p>
          <a:p>
            <a:r>
              <a:rPr lang="en-US" dirty="0" smtClean="0"/>
              <a:t>Help programs ID potential students</a:t>
            </a:r>
          </a:p>
          <a:p>
            <a:r>
              <a:rPr lang="en-US" dirty="0" smtClean="0"/>
              <a:t>Continue services while students prep for Bar exam</a:t>
            </a:r>
          </a:p>
          <a:p>
            <a:r>
              <a:rPr lang="en-US" dirty="0" smtClean="0"/>
              <a:t>Provide books</a:t>
            </a:r>
          </a:p>
          <a:p>
            <a:r>
              <a:rPr lang="en-US" dirty="0" smtClean="0"/>
              <a:t>Services should be in a more convenient location</a:t>
            </a:r>
          </a:p>
          <a:p>
            <a:r>
              <a:rPr lang="en-US" dirty="0" smtClean="0"/>
              <a:t>Coaches should better understand differing needs of masters &amp; PhD students</a:t>
            </a:r>
          </a:p>
          <a:p>
            <a:r>
              <a:rPr lang="en-US" dirty="0" smtClean="0"/>
              <a:t>Adding in a support group for law students who receive services</a:t>
            </a:r>
          </a:p>
          <a:p>
            <a:r>
              <a:rPr lang="en-US" dirty="0" smtClean="0"/>
              <a:t>Make coaching specific for law school environment</a:t>
            </a:r>
          </a:p>
          <a:p>
            <a:r>
              <a:rPr lang="en-US" dirty="0" smtClean="0"/>
              <a:t>Make coaching specific for my major</a:t>
            </a:r>
          </a:p>
          <a:p>
            <a:endParaRPr lang="en-US" dirty="0"/>
          </a:p>
        </p:txBody>
      </p:sp>
      <p:sp>
        <p:nvSpPr>
          <p:cNvPr id="4" name="Slide Number Placeholder 3"/>
          <p:cNvSpPr>
            <a:spLocks noGrp="1"/>
          </p:cNvSpPr>
          <p:nvPr>
            <p:ph type="sldNum" sz="quarter" idx="10"/>
          </p:nvPr>
        </p:nvSpPr>
        <p:spPr/>
        <p:txBody>
          <a:bodyPr/>
          <a:lstStyle/>
          <a:p>
            <a:fld id="{027DD272-0D46-4BBC-8D9D-AEDB2D5328D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59460A-A594-46A9-85D7-96F2EE51AA54}" type="datetimeFigureOut">
              <a:rPr lang="en-US" smtClean="0"/>
              <a:pPr/>
              <a:t>7/17/2009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46C2FA6-47F8-4EA0-99E7-64FC7FBAC6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C2FA6-47F8-4EA0-99E7-64FC7FBAC6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C2FA6-47F8-4EA0-99E7-64FC7FBAC6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C2FA6-47F8-4EA0-99E7-64FC7FBAC66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6C2FA6-47F8-4EA0-99E7-64FC7FBAC66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6C2FA6-47F8-4EA0-99E7-64FC7FBAC66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6C2FA6-47F8-4EA0-99E7-64FC7FBAC6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6C2FA6-47F8-4EA0-99E7-64FC7FBAC66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59460A-A594-46A9-85D7-96F2EE51AA54}" type="datetimeFigureOut">
              <a:rPr lang="en-US" smtClean="0"/>
              <a:pPr/>
              <a:t>7/17/2009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6C2FA6-47F8-4EA0-99E7-64FC7FBAC6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59460A-A594-46A9-85D7-96F2EE51AA54}" type="datetimeFigureOut">
              <a:rPr lang="en-US" smtClean="0"/>
              <a:pPr/>
              <a:t>7/17/2009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6C2FA6-47F8-4EA0-99E7-64FC7FBAC6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59460A-A594-46A9-85D7-96F2EE51AA54}" type="datetimeFigureOut">
              <a:rPr lang="en-US" smtClean="0"/>
              <a:pPr/>
              <a:t>7/17/2009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46C2FA6-47F8-4EA0-99E7-64FC7FBAC66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59460A-A594-46A9-85D7-96F2EE51AA54}" type="datetimeFigureOut">
              <a:rPr lang="en-US" smtClean="0"/>
              <a:pPr/>
              <a:t>7/17/2009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6C2FA6-47F8-4EA0-99E7-64FC7FBAC6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c.edu/as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Documents%20and%20Settings\krademac\Desktop\UNCASPS_KR_AHEAD.pb2.wm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Documents%20and%20Settings\krademac\Desktop\UNCASPSLATheresacoachingJ.pc1.wm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9761"/>
          </a:xfrm>
        </p:spPr>
        <p:txBody>
          <a:bodyPr/>
          <a:lstStyle/>
          <a:p>
            <a:pPr algn="ctr"/>
            <a:r>
              <a:rPr lang="en-US" dirty="0" smtClean="0"/>
              <a:t>Coaching College Students</a:t>
            </a:r>
            <a:endParaRPr lang="en-US" dirty="0"/>
          </a:p>
        </p:txBody>
      </p:sp>
      <p:sp>
        <p:nvSpPr>
          <p:cNvPr id="3" name="Subtitle 2"/>
          <p:cNvSpPr>
            <a:spLocks noGrp="1"/>
          </p:cNvSpPr>
          <p:nvPr>
            <p:ph type="subTitle" idx="1"/>
          </p:nvPr>
        </p:nvSpPr>
        <p:spPr>
          <a:xfrm>
            <a:off x="1752600" y="2667000"/>
            <a:ext cx="6934200" cy="2133600"/>
          </a:xfrm>
        </p:spPr>
        <p:txBody>
          <a:bodyPr>
            <a:normAutofit fontScale="70000" lnSpcReduction="20000"/>
          </a:bodyPr>
          <a:lstStyle/>
          <a:p>
            <a:r>
              <a:rPr lang="en-US" dirty="0" smtClean="0"/>
              <a:t>Theresa L. Maitland, PhD </a:t>
            </a:r>
          </a:p>
          <a:p>
            <a:r>
              <a:rPr lang="en-US" dirty="0" smtClean="0"/>
              <a:t> Kristen Rademacher, M.Ed</a:t>
            </a:r>
          </a:p>
          <a:p>
            <a:r>
              <a:rPr lang="en-US" i="1" dirty="0" smtClean="0"/>
              <a:t>Academic Success Program for Students with LD/ADHD</a:t>
            </a:r>
          </a:p>
          <a:p>
            <a:r>
              <a:rPr lang="en-US" dirty="0" smtClean="0"/>
              <a:t>UNC-Chapel Hill</a:t>
            </a:r>
          </a:p>
          <a:p>
            <a:r>
              <a:rPr lang="en-US" dirty="0" err="1" smtClean="0">
                <a:hlinkClick r:id="rId3"/>
              </a:rPr>
              <a:t>www.unc.edu</a:t>
            </a:r>
            <a:r>
              <a:rPr lang="en-US" dirty="0" smtClean="0">
                <a:hlinkClick r:id="rId3"/>
              </a:rPr>
              <a:t>/asp</a:t>
            </a:r>
            <a:endParaRPr lang="en-US" dirty="0" smtClean="0"/>
          </a:p>
          <a:p>
            <a:r>
              <a:rPr lang="en-US" dirty="0" err="1" smtClean="0"/>
              <a:t>aspinfo@unc.edu</a:t>
            </a:r>
            <a:endParaRPr lang="en-US" dirty="0"/>
          </a:p>
        </p:txBody>
      </p:sp>
      <p:pic>
        <p:nvPicPr>
          <p:cNvPr id="100360" name="Picture 8" descr="http://www.siteforless.com/photos/Education-Thinking_student_sitting_on_stack_of_books.gif"/>
          <p:cNvPicPr>
            <a:picLocks noChangeAspect="1" noChangeArrowheads="1"/>
          </p:cNvPicPr>
          <p:nvPr/>
        </p:nvPicPr>
        <p:blipFill>
          <a:blip r:embed="rId4"/>
          <a:srcRect/>
          <a:stretch>
            <a:fillRect/>
          </a:stretch>
        </p:blipFill>
        <p:spPr bwMode="auto">
          <a:xfrm>
            <a:off x="1524000" y="3699452"/>
            <a:ext cx="1905000" cy="315854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a:solidFill>
            <a:schemeClr val="bg1">
              <a:alpha val="24000"/>
            </a:schemeClr>
          </a:solidFill>
        </p:spPr>
        <p:txBody>
          <a:bodyPr>
            <a:normAutofit/>
          </a:bodyPr>
          <a:lstStyle/>
          <a:p>
            <a:pPr marL="624078" indent="-514350">
              <a:buFont typeface="+mj-lt"/>
              <a:buAutoNum type="arabicPeriod"/>
            </a:pPr>
            <a:endParaRPr lang="en-US" sz="2600" dirty="0" smtClean="0"/>
          </a:p>
          <a:p>
            <a:pPr marL="624078" indent="-514350">
              <a:buFont typeface="+mj-lt"/>
              <a:buAutoNum type="arabicPeriod"/>
            </a:pPr>
            <a:endParaRPr lang="en-US" sz="2600" dirty="0" smtClean="0"/>
          </a:p>
          <a:p>
            <a:pPr marL="624078" indent="-514350"/>
            <a:r>
              <a:rPr lang="en-US" sz="2600" dirty="0" smtClean="0"/>
              <a:t>Qualitative methods were used to evaluate results.</a:t>
            </a:r>
          </a:p>
          <a:p>
            <a:pPr lvl="3"/>
            <a:r>
              <a:rPr lang="en-US" sz="2400" dirty="0" smtClean="0"/>
              <a:t>Survey responses were coded for content, counted and then categorized into patterns.</a:t>
            </a:r>
          </a:p>
          <a:p>
            <a:pPr lvl="1"/>
            <a:endParaRPr lang="en-US" sz="2200" dirty="0" smtClean="0"/>
          </a:p>
          <a:p>
            <a:pPr lvl="1"/>
            <a:endParaRPr lang="en-US" sz="2200" dirty="0" smtClean="0"/>
          </a:p>
          <a:p>
            <a:pPr lvl="1"/>
            <a:endParaRPr lang="en-US" sz="2200" dirty="0" smtClean="0"/>
          </a:p>
          <a:p>
            <a:pPr lvl="1"/>
            <a:endParaRPr lang="en-US" sz="2200" dirty="0" smtClean="0"/>
          </a:p>
          <a:p>
            <a:pPr>
              <a:buNone/>
            </a:pPr>
            <a:endParaRPr lang="en-US" sz="2600" dirty="0" smtClean="0"/>
          </a:p>
        </p:txBody>
      </p:sp>
      <p:sp>
        <p:nvSpPr>
          <p:cNvPr id="2" name="Title 1"/>
          <p:cNvSpPr>
            <a:spLocks noGrp="1"/>
          </p:cNvSpPr>
          <p:nvPr>
            <p:ph type="title"/>
          </p:nvPr>
        </p:nvSpPr>
        <p:spPr/>
        <p:txBody>
          <a:bodyPr/>
          <a:lstStyle/>
          <a:p>
            <a:pPr algn="ctr"/>
            <a:r>
              <a:rPr lang="en-US" dirty="0" smtClean="0"/>
              <a:t>Evaluation Methods</a:t>
            </a:r>
            <a:endParaRPr lang="en-US" dirty="0"/>
          </a:p>
        </p:txBody>
      </p:sp>
      <p:sp>
        <p:nvSpPr>
          <p:cNvPr id="6" name="TextBox 5"/>
          <p:cNvSpPr txBox="1"/>
          <p:nvPr/>
        </p:nvSpPr>
        <p:spPr>
          <a:xfrm>
            <a:off x="457200" y="3048000"/>
            <a:ext cx="76200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pPr algn="ctr"/>
            <a:r>
              <a:rPr lang="en-US" sz="2800" dirty="0" smtClean="0"/>
              <a:t/>
            </a:r>
            <a:br>
              <a:rPr lang="en-US" sz="2800" dirty="0" smtClean="0"/>
            </a:br>
            <a:r>
              <a:rPr lang="en-US" sz="3600" dirty="0" smtClean="0"/>
              <a:t/>
            </a:r>
            <a:br>
              <a:rPr lang="en-US" sz="3600" dirty="0" smtClean="0"/>
            </a:br>
            <a:r>
              <a:rPr lang="en-US" sz="3600" dirty="0" smtClean="0"/>
              <a:t/>
            </a:r>
            <a:br>
              <a:rPr lang="en-US" sz="3600" dirty="0" smtClean="0"/>
            </a:br>
            <a:r>
              <a:rPr lang="en-US" sz="3600" dirty="0" smtClean="0"/>
              <a:t>Veteran </a:t>
            </a:r>
            <a:r>
              <a:rPr lang="en-US" sz="3600" dirty="0" err="1" smtClean="0"/>
              <a:t>Coachee</a:t>
            </a:r>
            <a:r>
              <a:rPr lang="en-US" sz="3600" dirty="0" smtClean="0"/>
              <a:t> </a:t>
            </a:r>
            <a:br>
              <a:rPr lang="en-US" sz="3600" dirty="0" smtClean="0"/>
            </a:br>
            <a:r>
              <a:rPr lang="en-US" sz="3600" dirty="0" smtClean="0"/>
              <a:t>Survey Questions and Results:</a:t>
            </a:r>
            <a:r>
              <a:rPr lang="en-US" sz="2400" dirty="0" smtClean="0"/>
              <a:t/>
            </a:r>
            <a:br>
              <a:rPr lang="en-US" sz="2400" dirty="0" smtClean="0"/>
            </a:br>
            <a:r>
              <a:rPr lang="en-US" sz="2400" dirty="0" smtClean="0"/>
              <a:t/>
            </a:r>
            <a:br>
              <a:rPr lang="en-US" sz="2400" dirty="0" smtClean="0"/>
            </a:br>
            <a:r>
              <a:rPr lang="en-US" sz="2800" dirty="0" smtClean="0"/>
              <a:t> 1. Please rate the impact coaching has had on your life</a:t>
            </a:r>
            <a:endParaRPr lang="en-US" sz="2800" dirty="0"/>
          </a:p>
        </p:txBody>
      </p:sp>
      <p:graphicFrame>
        <p:nvGraphicFramePr>
          <p:cNvPr id="5" name="Chart 4"/>
          <p:cNvGraphicFramePr/>
          <p:nvPr/>
        </p:nvGraphicFramePr>
        <p:xfrm>
          <a:off x="1371600" y="2667000"/>
          <a:ext cx="67818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667000"/>
            <a:ext cx="8229600" cy="2362200"/>
          </a:xfrm>
          <a:solidFill>
            <a:schemeClr val="bg1"/>
          </a:solidFill>
          <a:ln>
            <a:solidFill>
              <a:schemeClr val="bg1"/>
            </a:solidFill>
          </a:ln>
        </p:spPr>
        <p:txBody>
          <a:bodyPr>
            <a:normAutofit/>
          </a:bodyPr>
          <a:lstStyle/>
          <a:p>
            <a:endParaRPr lang="en-US" dirty="0" smtClean="0"/>
          </a:p>
          <a:p>
            <a:endParaRPr lang="en-US" dirty="0" smtClean="0"/>
          </a:p>
        </p:txBody>
      </p:sp>
      <p:sp>
        <p:nvSpPr>
          <p:cNvPr id="2" name="Title 1"/>
          <p:cNvSpPr>
            <a:spLocks noGrp="1"/>
          </p:cNvSpPr>
          <p:nvPr>
            <p:ph type="title"/>
          </p:nvPr>
        </p:nvSpPr>
        <p:spPr/>
        <p:txBody>
          <a:bodyPr>
            <a:normAutofit/>
          </a:bodyPr>
          <a:lstStyle/>
          <a:p>
            <a:pPr algn="ctr"/>
            <a:r>
              <a:rPr lang="en-US" sz="2800" dirty="0" smtClean="0"/>
              <a:t>2. Describe the impact coaching has had on your life:</a:t>
            </a:r>
            <a:endParaRPr lang="en-US" sz="2800" dirty="0"/>
          </a:p>
        </p:txBody>
      </p:sp>
      <p:sp>
        <p:nvSpPr>
          <p:cNvPr id="4" name="Content Placeholder 2"/>
          <p:cNvSpPr txBox="1">
            <a:spLocks/>
          </p:cNvSpPr>
          <p:nvPr/>
        </p:nvSpPr>
        <p:spPr>
          <a:xfrm>
            <a:off x="457200" y="1524000"/>
            <a:ext cx="8229600" cy="3962399"/>
          </a:xfrm>
          <a:prstGeom prst="rect">
            <a:avLst/>
          </a:prstGeom>
        </p:spPr>
        <p:txBody>
          <a:bodyPr vert="horz">
            <a:normAutofit fontScale="925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noProof="0" dirty="0" smtClean="0"/>
              <a:t>Respondents indicated that coaching had the strongest impact in the following areas: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2700" noProof="0" dirty="0" smtClean="0"/>
          </a:p>
          <a:p>
            <a:pPr marL="971550" lvl="1" indent="-514350">
              <a:buFont typeface="+mj-lt"/>
              <a:buAutoNum type="arabicPeriod"/>
            </a:pPr>
            <a:r>
              <a:rPr lang="en-US" sz="2800" dirty="0" smtClean="0"/>
              <a:t>Increased self-confidence and self-awareness</a:t>
            </a:r>
          </a:p>
          <a:p>
            <a:pPr marL="971550" lvl="1" indent="-514350">
              <a:buFont typeface="+mj-lt"/>
              <a:buAutoNum type="arabicPeriod"/>
            </a:pPr>
            <a:r>
              <a:rPr lang="en-US" sz="2800" dirty="0" smtClean="0"/>
              <a:t>Learned how to view situations with different perspectives.</a:t>
            </a:r>
          </a:p>
          <a:p>
            <a:pPr marL="971550" lvl="1" indent="-514350">
              <a:buFont typeface="+mj-lt"/>
              <a:buAutoNum type="arabicPeriod"/>
            </a:pPr>
            <a:r>
              <a:rPr lang="en-US" sz="2800" dirty="0" smtClean="0"/>
              <a:t>Better Organization and Time Management</a:t>
            </a:r>
          </a:p>
          <a:p>
            <a:pPr marL="971550" lvl="1" indent="-514350">
              <a:buFont typeface="+mj-lt"/>
              <a:buAutoNum type="arabicPeriod"/>
            </a:pPr>
            <a:r>
              <a:rPr lang="en-US" sz="2800" dirty="0" smtClean="0"/>
              <a:t>Improvement in Grades</a:t>
            </a:r>
          </a:p>
          <a:p>
            <a:pPr marL="971550" lvl="1" indent="-514350"/>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t>3.  How is Coaching different from other accommodations you received? </a:t>
            </a:r>
            <a:endParaRPr lang="en-US" sz="2800" dirty="0"/>
          </a:p>
        </p:txBody>
      </p:sp>
      <p:sp>
        <p:nvSpPr>
          <p:cNvPr id="4" name="TextBox 3"/>
          <p:cNvSpPr txBox="1"/>
          <p:nvPr/>
        </p:nvSpPr>
        <p:spPr>
          <a:xfrm>
            <a:off x="381000" y="1524000"/>
            <a:ext cx="8382000" cy="4739759"/>
          </a:xfrm>
          <a:prstGeom prst="rect">
            <a:avLst/>
          </a:prstGeom>
          <a:noFill/>
        </p:spPr>
        <p:txBody>
          <a:bodyPr wrap="square" rtlCol="0">
            <a:spAutoFit/>
          </a:bodyPr>
          <a:lstStyle/>
          <a:p>
            <a:r>
              <a:rPr lang="en-US" sz="2700" dirty="0" smtClean="0"/>
              <a:t>Respondents indicated that coaching differs from other accommodations they received </a:t>
            </a:r>
            <a:r>
              <a:rPr lang="en-US" sz="2700" i="1" dirty="0" smtClean="0"/>
              <a:t>(testing, note-taking, learning strategy instruction, reading/writing technology)</a:t>
            </a:r>
            <a:r>
              <a:rPr lang="en-US" sz="2700" dirty="0" smtClean="0"/>
              <a:t> in the following ways:</a:t>
            </a:r>
          </a:p>
          <a:p>
            <a:pPr marL="971550" lvl="1" indent="-514350">
              <a:buFont typeface="+mj-lt"/>
              <a:buAutoNum type="arabicPeriod"/>
            </a:pPr>
            <a:r>
              <a:rPr lang="en-US" sz="2800" dirty="0" smtClean="0"/>
              <a:t>Addressed more than just school-work</a:t>
            </a:r>
          </a:p>
          <a:p>
            <a:pPr marL="971550" lvl="1" indent="-514350">
              <a:buFont typeface="+mj-lt"/>
              <a:buAutoNum type="arabicPeriod"/>
            </a:pPr>
            <a:r>
              <a:rPr lang="en-US" sz="2800" dirty="0" smtClean="0"/>
              <a:t>Increased self-confidence	 and self-awareness</a:t>
            </a:r>
          </a:p>
          <a:p>
            <a:pPr marL="971550" lvl="1" indent="-514350">
              <a:buFont typeface="+mj-lt"/>
              <a:buAutoNum type="arabicPeriod"/>
            </a:pPr>
            <a:r>
              <a:rPr lang="en-US" sz="2800" dirty="0" smtClean="0"/>
              <a:t>Helped make life decisions	</a:t>
            </a:r>
          </a:p>
          <a:p>
            <a:pPr marL="971550" lvl="1" indent="-514350">
              <a:buFont typeface="+mj-lt"/>
              <a:buAutoNum type="arabicPeriod"/>
            </a:pPr>
            <a:r>
              <a:rPr lang="en-US" sz="2800" dirty="0" smtClean="0"/>
              <a:t>Helped change behaviors</a:t>
            </a:r>
          </a:p>
          <a:p>
            <a:endParaRPr lang="en-US"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51037"/>
            <a:ext cx="8229600" cy="2087563"/>
          </a:xfrm>
        </p:spPr>
        <p:txBody>
          <a:bodyPr/>
          <a:lstStyle/>
          <a:p>
            <a:r>
              <a:rPr lang="en-US" dirty="0" smtClean="0"/>
              <a:t>64% said yes</a:t>
            </a:r>
          </a:p>
          <a:p>
            <a:r>
              <a:rPr lang="en-US" dirty="0" smtClean="0"/>
              <a:t>28% said no	</a:t>
            </a:r>
          </a:p>
          <a:p>
            <a:r>
              <a:rPr lang="en-US" dirty="0" smtClean="0"/>
              <a:t>8% did not answer question	</a:t>
            </a:r>
          </a:p>
          <a:p>
            <a:endParaRPr lang="en-US" dirty="0"/>
          </a:p>
        </p:txBody>
      </p:sp>
      <p:sp>
        <p:nvSpPr>
          <p:cNvPr id="3" name="Title 2"/>
          <p:cNvSpPr>
            <a:spLocks noGrp="1"/>
          </p:cNvSpPr>
          <p:nvPr>
            <p:ph type="title"/>
          </p:nvPr>
        </p:nvSpPr>
        <p:spPr>
          <a:xfrm>
            <a:off x="457200" y="457200"/>
            <a:ext cx="8229600" cy="1143000"/>
          </a:xfrm>
        </p:spPr>
        <p:txBody>
          <a:bodyPr>
            <a:normAutofit/>
          </a:bodyPr>
          <a:lstStyle/>
          <a:p>
            <a:pPr algn="ctr"/>
            <a:r>
              <a:rPr lang="en-US" sz="2800" dirty="0" smtClean="0"/>
              <a:t>4. Do you consistently use skills learned from coaching?</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1642872"/>
          </a:xfrm>
        </p:spPr>
        <p:txBody>
          <a:bodyPr>
            <a:normAutofit/>
          </a:bodyPr>
          <a:lstStyle/>
          <a:p>
            <a:r>
              <a:rPr lang="en-US" dirty="0" smtClean="0"/>
              <a:t>Several students mentioned wanting coaching sessions to be longer than 30 minutes.</a:t>
            </a:r>
          </a:p>
          <a:p>
            <a:endParaRPr lang="en-US" dirty="0"/>
          </a:p>
        </p:txBody>
      </p:sp>
      <p:sp>
        <p:nvSpPr>
          <p:cNvPr id="3" name="Title 2"/>
          <p:cNvSpPr>
            <a:spLocks noGrp="1"/>
          </p:cNvSpPr>
          <p:nvPr>
            <p:ph type="title"/>
          </p:nvPr>
        </p:nvSpPr>
        <p:spPr/>
        <p:txBody>
          <a:bodyPr>
            <a:normAutofit/>
          </a:bodyPr>
          <a:lstStyle/>
          <a:p>
            <a:pPr algn="ctr"/>
            <a:r>
              <a:rPr lang="en-US" sz="2800" dirty="0" smtClean="0"/>
              <a:t>5.  How could coaching have been more effective for you?</a:t>
            </a:r>
            <a:endParaRPr lang="en-US" sz="2800" dirty="0"/>
          </a:p>
        </p:txBody>
      </p:sp>
      <p:pic>
        <p:nvPicPr>
          <p:cNvPr id="3074" name="Picture 2" descr="http://www.globalsearchnetwork.com/images/continuous-improvement.jpg"/>
          <p:cNvPicPr>
            <a:picLocks noChangeAspect="1" noChangeArrowheads="1"/>
          </p:cNvPicPr>
          <p:nvPr/>
        </p:nvPicPr>
        <p:blipFill>
          <a:blip r:embed="rId3"/>
          <a:srcRect/>
          <a:stretch>
            <a:fillRect/>
          </a:stretch>
        </p:blipFill>
        <p:spPr bwMode="auto">
          <a:xfrm>
            <a:off x="4368800" y="3276600"/>
            <a:ext cx="4775200" cy="3581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None/>
            </a:pPr>
            <a:r>
              <a:rPr lang="en-US" dirty="0" smtClean="0"/>
              <a:t>In addition to surveying Veteran </a:t>
            </a:r>
            <a:r>
              <a:rPr lang="en-US" dirty="0" err="1" smtClean="0"/>
              <a:t>Coachees</a:t>
            </a:r>
            <a:r>
              <a:rPr lang="en-US" dirty="0" smtClean="0"/>
              <a:t>, ASP also surveyed students who were just beginning coaching.  </a:t>
            </a:r>
          </a:p>
          <a:p>
            <a:pPr marL="624078" indent="-514350">
              <a:buNone/>
            </a:pPr>
            <a:endParaRPr lang="en-US" dirty="0" smtClean="0"/>
          </a:p>
          <a:p>
            <a:pPr marL="1117854" lvl="2" indent="-514350">
              <a:buFont typeface="Wingdings" pitchFamily="2" charset="2"/>
              <a:buChar char="Ø"/>
            </a:pPr>
            <a:r>
              <a:rPr lang="en-US" sz="2400" dirty="0" smtClean="0"/>
              <a:t>“Novice </a:t>
            </a:r>
            <a:r>
              <a:rPr lang="en-US" sz="2400" dirty="0" err="1" smtClean="0"/>
              <a:t>Coachees</a:t>
            </a:r>
            <a:r>
              <a:rPr lang="en-US" sz="2400" dirty="0" smtClean="0"/>
              <a:t>” were given the same set of questions </a:t>
            </a:r>
            <a:r>
              <a:rPr lang="en-US" sz="2400" b="1" i="1" dirty="0" smtClean="0"/>
              <a:t>at the onset </a:t>
            </a:r>
            <a:r>
              <a:rPr lang="en-US" sz="2400" dirty="0" smtClean="0"/>
              <a:t>of coaching and </a:t>
            </a:r>
            <a:r>
              <a:rPr lang="en-US" sz="2400" b="1" i="1" dirty="0" smtClean="0"/>
              <a:t>after  </a:t>
            </a:r>
            <a:r>
              <a:rPr lang="en-US" sz="2400" dirty="0" smtClean="0"/>
              <a:t>they received at least four sessions.</a:t>
            </a:r>
          </a:p>
          <a:p>
            <a:pPr marL="1117854" lvl="2" indent="-514350">
              <a:buFont typeface="Wingdings" pitchFamily="2" charset="2"/>
              <a:buChar char="Ø"/>
            </a:pPr>
            <a:r>
              <a:rPr lang="en-US" sz="2400" dirty="0" smtClean="0"/>
              <a:t>21 students completed the Pre-Coaching Survey, while 9 completed the Post-Coaching Survey).</a:t>
            </a:r>
          </a:p>
          <a:p>
            <a:endParaRPr lang="en-US" dirty="0"/>
          </a:p>
        </p:txBody>
      </p:sp>
      <p:sp>
        <p:nvSpPr>
          <p:cNvPr id="3" name="Title 2"/>
          <p:cNvSpPr>
            <a:spLocks noGrp="1"/>
          </p:cNvSpPr>
          <p:nvPr>
            <p:ph type="title"/>
          </p:nvPr>
        </p:nvSpPr>
        <p:spPr/>
        <p:txBody>
          <a:bodyPr>
            <a:normAutofit fontScale="90000"/>
          </a:bodyPr>
          <a:lstStyle/>
          <a:p>
            <a:pPr algn="ctr"/>
            <a:r>
              <a:rPr lang="en-US" dirty="0" smtClean="0"/>
              <a:t>Coaching Survey for “Novice </a:t>
            </a:r>
            <a:r>
              <a:rPr lang="en-US" dirty="0" err="1" smtClean="0"/>
              <a:t>Coachees</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1642872"/>
          </a:xfrm>
        </p:spPr>
        <p:txBody>
          <a:bodyPr/>
          <a:lstStyle/>
          <a:p>
            <a:pPr marL="365760" lvl="4" indent="-256032">
              <a:spcBef>
                <a:spcPts val="400"/>
              </a:spcBef>
              <a:buClr>
                <a:schemeClr val="accent1"/>
              </a:buClr>
              <a:buSzPct val="68000"/>
              <a:buFont typeface="Wingdings 3"/>
              <a:buChar char=""/>
            </a:pPr>
            <a:r>
              <a:rPr lang="en-US" sz="2200" dirty="0" smtClean="0"/>
              <a:t> </a:t>
            </a:r>
            <a:r>
              <a:rPr lang="en-US" sz="2400" dirty="0" smtClean="0"/>
              <a:t>Results from the </a:t>
            </a:r>
            <a:r>
              <a:rPr lang="en-US" sz="2400" b="1" i="1" dirty="0" smtClean="0"/>
              <a:t>Pre and Post Surveys  </a:t>
            </a:r>
            <a:r>
              <a:rPr lang="en-US" sz="2400" dirty="0" smtClean="0"/>
              <a:t>were evaluated to determine whether students found improvement in problem areas of their lives after several coaching sessions.</a:t>
            </a:r>
          </a:p>
          <a:p>
            <a:endParaRPr lang="en-US" dirty="0"/>
          </a:p>
        </p:txBody>
      </p:sp>
      <p:sp>
        <p:nvSpPr>
          <p:cNvPr id="3" name="Title 2"/>
          <p:cNvSpPr>
            <a:spLocks noGrp="1"/>
          </p:cNvSpPr>
          <p:nvPr>
            <p:ph type="title"/>
          </p:nvPr>
        </p:nvSpPr>
        <p:spPr/>
        <p:txBody>
          <a:bodyPr/>
          <a:lstStyle/>
          <a:p>
            <a:pPr algn="ctr"/>
            <a:r>
              <a:rPr lang="en-US" dirty="0" smtClean="0"/>
              <a:t>Evaluation Methods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3200400"/>
          </a:xfrm>
        </p:spPr>
        <p:txBody>
          <a:bodyPr>
            <a:normAutofit fontScale="92500" lnSpcReduction="20000"/>
          </a:bodyPr>
          <a:lstStyle/>
          <a:p>
            <a:pPr marL="365760" lvl="3" indent="-256032">
              <a:spcBef>
                <a:spcPts val="400"/>
              </a:spcBef>
              <a:buClr>
                <a:schemeClr val="accent1"/>
              </a:buClr>
              <a:buSzPct val="68000"/>
              <a:buNone/>
            </a:pPr>
            <a:endParaRPr lang="en-US" sz="2600" dirty="0" smtClean="0"/>
          </a:p>
          <a:p>
            <a:pPr marL="365760" lvl="3" indent="-256032">
              <a:spcBef>
                <a:spcPts val="400"/>
              </a:spcBef>
              <a:buClr>
                <a:schemeClr val="accent1"/>
              </a:buClr>
              <a:buSzPct val="68000"/>
              <a:buFont typeface="Wingdings" pitchFamily="2" charset="2"/>
              <a:buChar char="Ø"/>
            </a:pPr>
            <a:r>
              <a:rPr lang="en-US" sz="2600" dirty="0" smtClean="0"/>
              <a:t>The survey for Novice </a:t>
            </a:r>
            <a:r>
              <a:rPr lang="en-US" sz="2600" dirty="0" err="1" smtClean="0"/>
              <a:t>Coachees</a:t>
            </a:r>
            <a:r>
              <a:rPr lang="en-US" sz="2600" dirty="0" smtClean="0"/>
              <a:t> looked at eight areas that represent major facets of students’ lives.  </a:t>
            </a:r>
          </a:p>
          <a:p>
            <a:pPr marL="365760" lvl="3" indent="-256032">
              <a:spcBef>
                <a:spcPts val="400"/>
              </a:spcBef>
              <a:buClr>
                <a:schemeClr val="accent1"/>
              </a:buClr>
              <a:buSzPct val="68000"/>
              <a:buNone/>
            </a:pPr>
            <a:r>
              <a:rPr lang="en-US" i="1" dirty="0" smtClean="0"/>
              <a:t>(This survey was </a:t>
            </a:r>
            <a:r>
              <a:rPr lang="en-US" i="1" dirty="0" err="1" smtClean="0"/>
              <a:t>adapated</a:t>
            </a:r>
            <a:r>
              <a:rPr lang="en-US" i="1" dirty="0" smtClean="0"/>
              <a:t> from the Coaches Training Institute’s (CTI) coaching tools)</a:t>
            </a:r>
          </a:p>
          <a:p>
            <a:pPr marL="365760" lvl="3" indent="-256032">
              <a:spcBef>
                <a:spcPts val="400"/>
              </a:spcBef>
              <a:buClr>
                <a:schemeClr val="accent1"/>
              </a:buClr>
              <a:buSzPct val="68000"/>
              <a:buNone/>
            </a:pPr>
            <a:endParaRPr lang="en-US" sz="2600" dirty="0" smtClean="0"/>
          </a:p>
          <a:p>
            <a:pPr marL="365760" lvl="3" indent="-256032">
              <a:spcBef>
                <a:spcPts val="400"/>
              </a:spcBef>
              <a:buClr>
                <a:schemeClr val="accent1"/>
              </a:buClr>
              <a:buSzPct val="68000"/>
              <a:buFont typeface="Wingdings" pitchFamily="2" charset="2"/>
              <a:buChar char="Ø"/>
            </a:pPr>
            <a:r>
              <a:rPr lang="en-US" sz="2600" dirty="0" smtClean="0"/>
              <a:t>After receiving coaching, beginning progress was found in the items marked with one star, while greater improvement was found in the items marked with two stars:</a:t>
            </a:r>
          </a:p>
          <a:p>
            <a:pPr marL="365760" lvl="3" indent="-256032">
              <a:spcBef>
                <a:spcPts val="400"/>
              </a:spcBef>
              <a:buClr>
                <a:schemeClr val="accent1"/>
              </a:buClr>
              <a:buSzPct val="68000"/>
              <a:buNone/>
            </a:pPr>
            <a:endParaRPr lang="en-US" sz="2600" dirty="0" smtClean="0"/>
          </a:p>
          <a:p>
            <a:pPr marL="594360" lvl="4" indent="-256032" algn="ctr">
              <a:spcBef>
                <a:spcPts val="400"/>
              </a:spcBef>
              <a:buClr>
                <a:schemeClr val="accent1"/>
              </a:buClr>
              <a:buSzPct val="68000"/>
              <a:buNone/>
            </a:pPr>
            <a:endParaRPr lang="en-US" sz="2200" dirty="0" smtClean="0"/>
          </a:p>
          <a:p>
            <a:pPr marL="82296" lvl="2" indent="-256032">
              <a:spcBef>
                <a:spcPts val="400"/>
              </a:spcBef>
              <a:buClr>
                <a:schemeClr val="accent1"/>
              </a:buClr>
              <a:buSzPct val="68000"/>
              <a:buNone/>
            </a:pPr>
            <a:endParaRPr lang="en-US" sz="2500" dirty="0" smtClean="0"/>
          </a:p>
          <a:p>
            <a:pPr>
              <a:buNone/>
            </a:pPr>
            <a:endParaRPr lang="en-US" dirty="0" smtClean="0"/>
          </a:p>
        </p:txBody>
      </p:sp>
      <p:sp>
        <p:nvSpPr>
          <p:cNvPr id="3" name="Title 2"/>
          <p:cNvSpPr>
            <a:spLocks noGrp="1"/>
          </p:cNvSpPr>
          <p:nvPr>
            <p:ph type="title"/>
          </p:nvPr>
        </p:nvSpPr>
        <p:spPr>
          <a:xfrm>
            <a:off x="457200" y="274638"/>
            <a:ext cx="8229600" cy="1325562"/>
          </a:xfrm>
        </p:spPr>
        <p:txBody>
          <a:bodyPr>
            <a:noAutofit/>
          </a:bodyPr>
          <a:lstStyle/>
          <a:p>
            <a:pPr algn="ctr"/>
            <a:r>
              <a:rPr lang="en-US" sz="3600" dirty="0" smtClean="0"/>
              <a:t>Novice </a:t>
            </a:r>
            <a:r>
              <a:rPr lang="en-US" sz="3600" dirty="0" err="1" smtClean="0"/>
              <a:t>Coachee</a:t>
            </a:r>
            <a:r>
              <a:rPr lang="en-US" sz="3600" dirty="0" smtClean="0"/>
              <a:t> </a:t>
            </a:r>
            <a:br>
              <a:rPr lang="en-US" sz="3600" dirty="0" smtClean="0"/>
            </a:br>
            <a:r>
              <a:rPr lang="en-US" sz="3600" dirty="0" smtClean="0"/>
              <a:t>Survey Questions and Results</a:t>
            </a:r>
            <a:endParaRPr lang="en-US" sz="3600" dirty="0"/>
          </a:p>
        </p:txBody>
      </p:sp>
      <p:pic>
        <p:nvPicPr>
          <p:cNvPr id="23554" name="Picture 2" descr="http://s3.amazonaws.com/static.webwarriortools.com/images/ebooks/secrets-life-healthy-product.jpg"/>
          <p:cNvPicPr>
            <a:picLocks noChangeAspect="1" noChangeArrowheads="1"/>
          </p:cNvPicPr>
          <p:nvPr/>
        </p:nvPicPr>
        <p:blipFill>
          <a:blip r:embed="rId2"/>
          <a:srcRect/>
          <a:stretch>
            <a:fillRect/>
          </a:stretch>
        </p:blipFill>
        <p:spPr bwMode="auto">
          <a:xfrm>
            <a:off x="7467600" y="4267200"/>
            <a:ext cx="1676400" cy="2047683"/>
          </a:xfrm>
          <a:prstGeom prst="rect">
            <a:avLst/>
          </a:prstGeom>
          <a:noFill/>
        </p:spPr>
      </p:pic>
      <p:sp>
        <p:nvSpPr>
          <p:cNvPr id="6" name="TextBox 5"/>
          <p:cNvSpPr txBox="1"/>
          <p:nvPr/>
        </p:nvSpPr>
        <p:spPr>
          <a:xfrm>
            <a:off x="685800" y="4419600"/>
            <a:ext cx="7848600" cy="2057400"/>
          </a:xfrm>
          <a:prstGeom prst="rect">
            <a:avLst/>
          </a:prstGeom>
          <a:noFill/>
        </p:spPr>
        <p:txBody>
          <a:bodyPr wrap="square" numCol="2" rtlCol="0">
            <a:spAutoFit/>
          </a:bodyPr>
          <a:lstStyle/>
          <a:p>
            <a:pPr marL="624078" indent="-514350">
              <a:buFont typeface="Wingdings 3"/>
              <a:buAutoNum type="arabicPeriod"/>
            </a:pPr>
            <a:endParaRPr lang="en-US" b="1" dirty="0" smtClean="0"/>
          </a:p>
          <a:p>
            <a:pPr marL="624078" indent="-514350">
              <a:buFont typeface="+mj-lt"/>
              <a:buAutoNum type="arabicPeriod"/>
            </a:pPr>
            <a:r>
              <a:rPr lang="en-US" b="1" dirty="0" smtClean="0"/>
              <a:t>*</a:t>
            </a:r>
            <a:r>
              <a:rPr lang="en-US" dirty="0" smtClean="0"/>
              <a:t>Academics</a:t>
            </a:r>
          </a:p>
          <a:p>
            <a:pPr marL="624078" indent="-514350">
              <a:buFont typeface="Wingdings 3"/>
              <a:buAutoNum type="arabicPeriod"/>
            </a:pPr>
            <a:r>
              <a:rPr lang="en-US" b="1" dirty="0" smtClean="0"/>
              <a:t>*</a:t>
            </a:r>
            <a:r>
              <a:rPr lang="en-US" dirty="0" smtClean="0"/>
              <a:t>Significant Other/Romance</a:t>
            </a:r>
          </a:p>
          <a:p>
            <a:pPr marL="624078" indent="-514350">
              <a:buAutoNum type="arabicPeriod"/>
            </a:pPr>
            <a:r>
              <a:rPr lang="en-US" b="1" dirty="0" smtClean="0"/>
              <a:t>**</a:t>
            </a:r>
            <a:r>
              <a:rPr lang="en-US" dirty="0" smtClean="0"/>
              <a:t>Fun and Recreation</a:t>
            </a:r>
          </a:p>
          <a:p>
            <a:pPr marL="624078" indent="-514350">
              <a:buAutoNum type="arabicPeriod"/>
            </a:pPr>
            <a:r>
              <a:rPr lang="en-US" b="1" dirty="0" smtClean="0"/>
              <a:t>**</a:t>
            </a:r>
            <a:r>
              <a:rPr lang="en-US" dirty="0" smtClean="0"/>
              <a:t>Health</a:t>
            </a:r>
          </a:p>
          <a:p>
            <a:pPr marL="624078" indent="-514350">
              <a:buAutoNum type="arabicPeriod"/>
            </a:pPr>
            <a:endParaRPr lang="en-US" b="1" dirty="0" smtClean="0"/>
          </a:p>
          <a:p>
            <a:pPr marL="624078" indent="-514350">
              <a:buAutoNum type="arabicPeriod"/>
            </a:pPr>
            <a:endParaRPr lang="en-US" b="1" dirty="0" smtClean="0"/>
          </a:p>
          <a:p>
            <a:pPr marL="624078" indent="-514350">
              <a:buAutoNum type="arabicPeriod"/>
            </a:pPr>
            <a:endParaRPr lang="en-US" b="1" dirty="0" smtClean="0"/>
          </a:p>
          <a:p>
            <a:pPr marL="624078" indent="-514350">
              <a:buAutoNum type="arabicPeriod"/>
            </a:pPr>
            <a:r>
              <a:rPr lang="en-US" b="1" dirty="0" smtClean="0"/>
              <a:t>**</a:t>
            </a:r>
            <a:r>
              <a:rPr lang="en-US" dirty="0" smtClean="0"/>
              <a:t>Friends &amp; Family</a:t>
            </a:r>
          </a:p>
          <a:p>
            <a:pPr marL="624078" indent="-514350">
              <a:buAutoNum type="arabicPeriod"/>
            </a:pPr>
            <a:r>
              <a:rPr lang="en-US" dirty="0" smtClean="0"/>
              <a:t>Money</a:t>
            </a:r>
          </a:p>
          <a:p>
            <a:pPr marL="624078" indent="-514350">
              <a:buAutoNum type="arabicPeriod"/>
            </a:pPr>
            <a:r>
              <a:rPr lang="en-US" dirty="0" smtClean="0"/>
              <a:t>Physical Environment</a:t>
            </a:r>
          </a:p>
          <a:p>
            <a:pPr marL="624078" indent="-514350">
              <a:buAutoNum type="arabicPeriod"/>
            </a:pPr>
            <a:r>
              <a:rPr lang="en-US" dirty="0" smtClean="0"/>
              <a:t>Personal Growth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057401"/>
            <a:ext cx="8229600" cy="3124200"/>
          </a:xfrm>
        </p:spPr>
        <p:txBody>
          <a:bodyPr/>
          <a:lstStyle/>
          <a:p>
            <a:pPr lvl="0"/>
            <a:r>
              <a:rPr lang="en-US" sz="2400" dirty="0" smtClean="0"/>
              <a:t>“I have…learned to think of my ADD as a gift rather than a burden. Coaching taught me to be more aware of my ADD and to anticipate challenges before they become problematic. It also taught me to be my own coach when coaching was not an option.”</a:t>
            </a:r>
          </a:p>
          <a:p>
            <a:pPr lvl="0"/>
            <a:endParaRPr lang="en-US" sz="2400"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Student Comments from both surveys: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eaLnBrk="1" hangingPunct="1"/>
            <a:r>
              <a:rPr lang="en-US" dirty="0" smtClean="0"/>
              <a:t>To create and implement an effective and fulfilling daily/weekly/semester routine</a:t>
            </a:r>
          </a:p>
          <a:p>
            <a:pPr eaLnBrk="1" hangingPunct="1"/>
            <a:r>
              <a:rPr lang="en-US" dirty="0" smtClean="0"/>
              <a:t>To be held accountable for daily/weekly/semester goals</a:t>
            </a:r>
          </a:p>
          <a:p>
            <a:pPr eaLnBrk="1" hangingPunct="1"/>
            <a:r>
              <a:rPr lang="en-US" dirty="0" smtClean="0"/>
              <a:t>To better balance academic, extra-curricular and social obligations</a:t>
            </a:r>
          </a:p>
          <a:p>
            <a:pPr eaLnBrk="1" hangingPunct="1"/>
            <a:r>
              <a:rPr lang="en-US" dirty="0" smtClean="0"/>
              <a:t>To define or refine broad academic goals</a:t>
            </a:r>
          </a:p>
          <a:p>
            <a:pPr eaLnBrk="1" hangingPunct="1"/>
            <a:r>
              <a:rPr lang="en-US" dirty="0" smtClean="0"/>
              <a:t>To determine post-graduation plans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5" name="Title 1"/>
          <p:cNvSpPr>
            <a:spLocks noGrp="1"/>
          </p:cNvSpPr>
          <p:nvPr>
            <p:ph type="title"/>
          </p:nvPr>
        </p:nvSpPr>
        <p:spPr/>
        <p:txBody>
          <a:bodyPr>
            <a:normAutofit fontScale="90000"/>
          </a:bodyPr>
          <a:lstStyle/>
          <a:p>
            <a:pPr algn="ctr" eaLnBrk="1" hangingPunct="1"/>
            <a:r>
              <a:rPr lang="en-US" dirty="0" smtClean="0"/>
              <a:t>Reasons Students Choose Coaching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“Coaching helps me learn the necessary skills to remain focused on tasks &amp; to compensate for time management shortcomings. Medication would be useless without the skills learned through coaching. Furthermore -</a:t>
            </a:r>
            <a:r>
              <a:rPr lang="en-US" i="1" dirty="0" smtClean="0"/>
              <a:t>and this is vitally important</a:t>
            </a:r>
            <a:r>
              <a:rPr lang="en-US" dirty="0" smtClean="0"/>
              <a:t>- by learning these skills I am less inclined to become depressed when things are not going well.”</a:t>
            </a:r>
          </a:p>
          <a:p>
            <a:endParaRPr lang="en-US" dirty="0"/>
          </a:p>
        </p:txBody>
      </p:sp>
      <p:sp>
        <p:nvSpPr>
          <p:cNvPr id="3" name="Title 2"/>
          <p:cNvSpPr>
            <a:spLocks noGrp="1"/>
          </p:cNvSpPr>
          <p:nvPr>
            <p:ph type="title"/>
          </p:nvPr>
        </p:nvSpPr>
        <p:spPr/>
        <p:txBody>
          <a:bodyPr/>
          <a:lstStyle/>
          <a:p>
            <a:r>
              <a:rPr lang="en-US" dirty="0" smtClean="0"/>
              <a:t>Additional student comments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r>
              <a:rPr lang="en-US" sz="2400" dirty="0" smtClean="0"/>
              <a:t>“Having someone to check in with regularly is invaluable.”</a:t>
            </a:r>
          </a:p>
          <a:p>
            <a:endParaRPr lang="en-US" sz="2400" dirty="0" smtClean="0"/>
          </a:p>
          <a:p>
            <a:r>
              <a:rPr lang="en-US" sz="2400" dirty="0" smtClean="0"/>
              <a:t>“I feel more in control of my life and my decisions.  Additionally I complete assignments at least a day before they are due.” </a:t>
            </a:r>
          </a:p>
          <a:p>
            <a:pPr lvl="0">
              <a:buNone/>
            </a:pPr>
            <a:endParaRPr lang="en-US" sz="2400" dirty="0" smtClean="0"/>
          </a:p>
          <a:p>
            <a:r>
              <a:rPr lang="en-US" sz="2400" dirty="0" smtClean="0"/>
              <a:t>“Coaching lent insight into my life, how I could function better--in class and in the world.”</a:t>
            </a:r>
          </a:p>
          <a:p>
            <a:endParaRPr lang="en-US" dirty="0"/>
          </a:p>
        </p:txBody>
      </p:sp>
      <p:sp>
        <p:nvSpPr>
          <p:cNvPr id="3" name="Title 2"/>
          <p:cNvSpPr>
            <a:spLocks noGrp="1"/>
          </p:cNvSpPr>
          <p:nvPr>
            <p:ph type="title"/>
          </p:nvPr>
        </p:nvSpPr>
        <p:spPr/>
        <p:txBody>
          <a:bodyPr/>
          <a:lstStyle/>
          <a:p>
            <a:r>
              <a:rPr lang="en-US" dirty="0" smtClean="0"/>
              <a:t>Additional student comments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1828800"/>
          </a:xfrm>
        </p:spPr>
        <p:txBody>
          <a:bodyPr>
            <a:normAutofit fontScale="90000"/>
          </a:bodyPr>
          <a:lstStyle/>
          <a:p>
            <a:pPr algn="ctr" eaLnBrk="1" hangingPunct="1"/>
            <a:r>
              <a:rPr lang="en-US" dirty="0" smtClean="0"/>
              <a:t>Conclusions</a:t>
            </a:r>
            <a:br>
              <a:rPr lang="en-US" dirty="0" smtClean="0"/>
            </a:br>
            <a:r>
              <a:rPr lang="en-US" sz="3100" dirty="0" smtClean="0"/>
              <a:t>As a result of coaching, students develop executive functioning and self-determination skills to</a:t>
            </a:r>
            <a:r>
              <a:rPr lang="en-US" sz="2800" dirty="0" smtClean="0"/>
              <a:t>:</a:t>
            </a:r>
            <a:endParaRPr lang="en-US" dirty="0" smtClean="0"/>
          </a:p>
        </p:txBody>
      </p:sp>
      <p:sp>
        <p:nvSpPr>
          <p:cNvPr id="5" name="Content Placeholder 2"/>
          <p:cNvSpPr>
            <a:spLocks noGrp="1"/>
          </p:cNvSpPr>
          <p:nvPr>
            <p:ph idx="1"/>
          </p:nvPr>
        </p:nvSpPr>
        <p:spPr>
          <a:xfrm>
            <a:off x="381000" y="2286000"/>
            <a:ext cx="8229600" cy="3581400"/>
          </a:xfrm>
        </p:spPr>
        <p:txBody>
          <a:bodyPr>
            <a:normAutofit/>
          </a:bodyPr>
          <a:lstStyle/>
          <a:p>
            <a:pPr eaLnBrk="1" hangingPunct="1"/>
            <a:r>
              <a:rPr lang="en-US" sz="2400" dirty="0" smtClean="0"/>
              <a:t>Recognize strengths and weaknesses</a:t>
            </a:r>
          </a:p>
          <a:p>
            <a:pPr eaLnBrk="1" hangingPunct="1"/>
            <a:r>
              <a:rPr lang="en-US" sz="2400" dirty="0" smtClean="0"/>
              <a:t>Identify patterns of behavior</a:t>
            </a:r>
          </a:p>
          <a:p>
            <a:pPr eaLnBrk="1" hangingPunct="1"/>
            <a:r>
              <a:rPr lang="en-US" sz="2400" dirty="0" smtClean="0"/>
              <a:t>See situations from a different perspective</a:t>
            </a:r>
          </a:p>
          <a:p>
            <a:pPr eaLnBrk="1" hangingPunct="1"/>
            <a:r>
              <a:rPr lang="en-US" sz="2400" dirty="0" smtClean="0"/>
              <a:t>Reflect critically on challenges and achievements</a:t>
            </a:r>
          </a:p>
          <a:p>
            <a:pPr eaLnBrk="1" hangingPunct="1"/>
            <a:r>
              <a:rPr lang="en-US" sz="2400" dirty="0" smtClean="0"/>
              <a:t>Make deliberate and creative choices</a:t>
            </a:r>
          </a:p>
          <a:p>
            <a:pPr eaLnBrk="1" hangingPunct="1"/>
            <a:r>
              <a:rPr lang="en-US" sz="2400" dirty="0" smtClean="0"/>
              <a:t>Take action on goals</a:t>
            </a:r>
          </a:p>
          <a:p>
            <a:pPr eaLnBrk="1" hangingPunct="1"/>
            <a:r>
              <a:rPr lang="en-US" sz="2400" dirty="0" smtClean="0"/>
              <a:t>Create greater balance and fulfillment in their lives</a:t>
            </a:r>
          </a:p>
          <a:p>
            <a:r>
              <a:rPr lang="en-US" sz="2400" dirty="0" smtClean="0"/>
              <a:t>Coach themselves</a:t>
            </a:r>
          </a:p>
          <a:p>
            <a:pPr eaLnBrk="1" hangingPunct="1">
              <a:buNone/>
            </a:pPr>
            <a:endParaRPr lang="en-US" sz="24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ctr" eaLnBrk="1" hangingPunct="1"/>
            <a:r>
              <a:rPr lang="en-US" smtClean="0"/>
              <a:t>Limitations of Coaching</a:t>
            </a:r>
          </a:p>
        </p:txBody>
      </p:sp>
      <p:sp>
        <p:nvSpPr>
          <p:cNvPr id="5" name="Content Placeholder 2"/>
          <p:cNvSpPr>
            <a:spLocks noGrp="1"/>
          </p:cNvSpPr>
          <p:nvPr>
            <p:ph idx="1"/>
          </p:nvPr>
        </p:nvSpPr>
        <p:spPr>
          <a:xfrm>
            <a:off x="457200" y="1600200"/>
            <a:ext cx="8229600" cy="4525963"/>
          </a:xfrm>
        </p:spPr>
        <p:txBody>
          <a:bodyPr/>
          <a:lstStyle/>
          <a:p>
            <a:pPr eaLnBrk="1" hangingPunct="1"/>
            <a:r>
              <a:rPr lang="en-US" dirty="0" smtClean="0"/>
              <a:t>Not effective for students who have certain active psychiatric disabilities</a:t>
            </a:r>
          </a:p>
          <a:p>
            <a:pPr eaLnBrk="1" hangingPunct="1"/>
            <a:r>
              <a:rPr lang="en-US" dirty="0" smtClean="0"/>
              <a:t>Not effective if student is unable or unwilling to be introspective</a:t>
            </a:r>
          </a:p>
          <a:p>
            <a:pPr eaLnBrk="1" hangingPunct="1"/>
            <a:r>
              <a:rPr lang="en-US" dirty="0" smtClean="0"/>
              <a:t>Other interventions are often necessary</a:t>
            </a:r>
          </a:p>
          <a:p>
            <a:pPr eaLnBrk="1" hangingPunct="1">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dirty="0" smtClean="0"/>
              <a:t>Bibliography</a:t>
            </a:r>
          </a:p>
        </p:txBody>
      </p:sp>
      <p:sp>
        <p:nvSpPr>
          <p:cNvPr id="12291" name="Content Placeholder 2"/>
          <p:cNvSpPr>
            <a:spLocks noGrp="1"/>
          </p:cNvSpPr>
          <p:nvPr>
            <p:ph idx="1"/>
          </p:nvPr>
        </p:nvSpPr>
        <p:spPr/>
        <p:txBody>
          <a:bodyPr>
            <a:normAutofit fontScale="85000" lnSpcReduction="20000"/>
          </a:bodyPr>
          <a:lstStyle/>
          <a:p>
            <a:pPr>
              <a:buFont typeface="Arial" charset="0"/>
              <a:buNone/>
            </a:pPr>
            <a:r>
              <a:rPr lang="en-US" sz="2800" b="1" u="sng" dirty="0" smtClean="0"/>
              <a:t>Journal Articles </a:t>
            </a:r>
            <a:endParaRPr lang="en-US" sz="2800" dirty="0" smtClean="0"/>
          </a:p>
          <a:p>
            <a:r>
              <a:rPr lang="en-US" sz="2800" dirty="0" smtClean="0"/>
              <a:t>Grant, A. M., &amp; </a:t>
            </a:r>
            <a:r>
              <a:rPr lang="en-US" sz="2800" dirty="0" err="1" smtClean="0"/>
              <a:t>Cavanagh</a:t>
            </a:r>
            <a:r>
              <a:rPr lang="en-US" sz="2800" dirty="0" smtClean="0"/>
              <a:t>, M. J. (2007). Evidence-based coaching: Flourishing or languishing?</a:t>
            </a:r>
            <a:r>
              <a:rPr lang="en-US" sz="2800" i="1" dirty="0" smtClean="0"/>
              <a:t> Australian Psychologist, 42</a:t>
            </a:r>
            <a:r>
              <a:rPr lang="en-US" sz="2800" dirty="0" smtClean="0"/>
              <a:t>(4), 239-254.</a:t>
            </a:r>
          </a:p>
          <a:p>
            <a:r>
              <a:rPr lang="en-US" sz="2800" dirty="0" smtClean="0"/>
              <a:t>McGovern, J., </a:t>
            </a:r>
            <a:r>
              <a:rPr lang="en-US" sz="2800" dirty="0" err="1" smtClean="0"/>
              <a:t>Lindemann</a:t>
            </a:r>
            <a:r>
              <a:rPr lang="en-US" sz="2800" dirty="0" smtClean="0"/>
              <a:t>, M., </a:t>
            </a:r>
            <a:r>
              <a:rPr lang="en-US" sz="2800" dirty="0" err="1" smtClean="0"/>
              <a:t>Vergara</a:t>
            </a:r>
            <a:r>
              <a:rPr lang="en-US" sz="2800" dirty="0" smtClean="0"/>
              <a:t>, M., </a:t>
            </a:r>
            <a:r>
              <a:rPr lang="en-US" sz="2800" dirty="0" err="1" smtClean="0"/>
              <a:t>Murphy,S</a:t>
            </a:r>
            <a:r>
              <a:rPr lang="en-US" sz="2800" dirty="0" smtClean="0"/>
              <a:t>., Barker, L., &amp; </a:t>
            </a:r>
            <a:r>
              <a:rPr lang="en-US" sz="2800" dirty="0" err="1" smtClean="0"/>
              <a:t>Warrenfeltz</a:t>
            </a:r>
            <a:r>
              <a:rPr lang="en-US" sz="2800" dirty="0" smtClean="0"/>
              <a:t>, R. (2001). Maximizing the impact of executive coaching: behavioral change, organizational outcomes, and return on investment. </a:t>
            </a:r>
            <a:r>
              <a:rPr lang="en-US" sz="2800" i="1" dirty="0" smtClean="0"/>
              <a:t>The Manchester Review, 6, </a:t>
            </a:r>
          </a:p>
          <a:p>
            <a:pPr>
              <a:buFont typeface="Arial" charset="0"/>
              <a:buNone/>
            </a:pPr>
            <a:r>
              <a:rPr lang="en-US" sz="2800" i="1" dirty="0" smtClean="0"/>
              <a:t>	</a:t>
            </a:r>
            <a:r>
              <a:rPr lang="en-US" sz="2800" dirty="0" smtClean="0"/>
              <a:t>2-9.</a:t>
            </a:r>
          </a:p>
          <a:p>
            <a:r>
              <a:rPr lang="en-US" sz="2800" dirty="0" err="1" smtClean="0"/>
              <a:t>Olivero</a:t>
            </a:r>
            <a:r>
              <a:rPr lang="en-US" sz="2800" dirty="0" smtClean="0"/>
              <a:t>, G., Bane, K. D., &amp; </a:t>
            </a:r>
            <a:r>
              <a:rPr lang="en-US" sz="2800" dirty="0" err="1" smtClean="0"/>
              <a:t>Kopelman</a:t>
            </a:r>
            <a:r>
              <a:rPr lang="en-US" sz="2800" dirty="0" smtClean="0"/>
              <a:t>, R. E. (1997). Executive coaching as a transfer of training tool: Effects on productivity in a public agency.</a:t>
            </a:r>
            <a:r>
              <a:rPr lang="en-US" sz="2800" i="1" dirty="0" smtClean="0"/>
              <a:t> Public Personnel Management, 26</a:t>
            </a:r>
            <a:r>
              <a:rPr lang="en-US" sz="2800" dirty="0" smtClean="0"/>
              <a:t>(4), 461-469.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28600" y="685800"/>
            <a:ext cx="8382000" cy="5486400"/>
          </a:xfrm>
        </p:spPr>
        <p:txBody>
          <a:bodyPr>
            <a:normAutofit fontScale="92500" lnSpcReduction="10000"/>
          </a:bodyPr>
          <a:lstStyle/>
          <a:p>
            <a:pPr>
              <a:buFont typeface="Arial" charset="0"/>
              <a:buNone/>
            </a:pPr>
            <a:r>
              <a:rPr lang="en-US" sz="2800" u="sng" smtClean="0"/>
              <a:t>Journals continued</a:t>
            </a:r>
          </a:p>
          <a:p>
            <a:r>
              <a:rPr lang="en-US" sz="2800" smtClean="0"/>
              <a:t>Parker, P., Hall, D. T., &amp; Kram, K. E. (2008). Peer coaching: A relational process for accelerating career learning.</a:t>
            </a:r>
            <a:r>
              <a:rPr lang="en-US" sz="2800" i="1" smtClean="0"/>
              <a:t> Academy of Management Learning &amp; Education, 7</a:t>
            </a:r>
            <a:r>
              <a:rPr lang="en-US" sz="2800" smtClean="0"/>
              <a:t>(4), 487-503. </a:t>
            </a:r>
          </a:p>
          <a:p>
            <a:r>
              <a:rPr lang="en-US" sz="2800" smtClean="0"/>
              <a:t>Spence, G. B. (2007). Further development of evidence-based coaching: Lessons from the rise and fall of the human potential movement.</a:t>
            </a:r>
            <a:r>
              <a:rPr lang="en-US" sz="2800" i="1" smtClean="0"/>
              <a:t> Australian Psychologist, 42</a:t>
            </a:r>
            <a:r>
              <a:rPr lang="en-US" sz="2800" smtClean="0"/>
              <a:t>(4), 255-265. </a:t>
            </a:r>
          </a:p>
          <a:p>
            <a:r>
              <a:rPr lang="en-US" sz="2800" smtClean="0"/>
              <a:t>Spence, G. B., &amp; Grant, A. M. (2007). Professional and peer life coaching and the enhancement of goal striving and well-being: An exploratory study.</a:t>
            </a:r>
            <a:r>
              <a:rPr lang="en-US" sz="2800" i="1" smtClean="0"/>
              <a:t> The Journal of Positive Psychology, 2</a:t>
            </a:r>
            <a:r>
              <a:rPr lang="en-US" sz="2800" smtClean="0"/>
              <a:t>(3), 185-194. </a:t>
            </a:r>
          </a:p>
          <a:p>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638800"/>
          </a:xfrm>
        </p:spPr>
        <p:txBody>
          <a:bodyPr/>
          <a:lstStyle/>
          <a:p>
            <a:pPr>
              <a:buFont typeface="Arial" charset="0"/>
              <a:buNone/>
            </a:pPr>
            <a:r>
              <a:rPr lang="en-US" sz="2800" b="1" u="sng" smtClean="0"/>
              <a:t>Books</a:t>
            </a:r>
            <a:endParaRPr lang="en-US" sz="2800" smtClean="0"/>
          </a:p>
          <a:p>
            <a:r>
              <a:rPr lang="en-US" sz="2800" smtClean="0"/>
              <a:t>Cavanagh, M., Grant, A. M., &amp; Kemp, T. (2005). In Cavanagh M., Grant A. M., Kemp T., Cavanagh M., Grant A. M. and Kemp T. (Eds.), </a:t>
            </a:r>
            <a:r>
              <a:rPr lang="en-US" sz="2800" i="1" smtClean="0"/>
              <a:t>Evidence-based coaching, vol 1: Theory, research and practice from the behavioural sciences</a:t>
            </a:r>
            <a:r>
              <a:rPr lang="en-US" sz="2800" smtClean="0"/>
              <a:t>. Bowen Hills, QLD Australia: Australian Academic Press.</a:t>
            </a:r>
          </a:p>
          <a:p>
            <a:r>
              <a:rPr lang="en-US" sz="2800" smtClean="0"/>
              <a:t>Crane, T. G. (2007). </a:t>
            </a:r>
            <a:r>
              <a:rPr lang="en-US" sz="2800" i="1" smtClean="0"/>
              <a:t>The heart of coaching: using transformational coaching to create a high performance coaching culture. </a:t>
            </a:r>
            <a:r>
              <a:rPr lang="en-US" sz="2800" smtClean="0"/>
              <a:t>San Diego, CA USA: FTA Press.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8600" y="457200"/>
            <a:ext cx="8686800" cy="5791200"/>
          </a:xfrm>
        </p:spPr>
        <p:txBody>
          <a:bodyPr>
            <a:normAutofit fontScale="92500"/>
          </a:bodyPr>
          <a:lstStyle/>
          <a:p>
            <a:pPr>
              <a:buFont typeface="Arial" charset="0"/>
              <a:buNone/>
            </a:pPr>
            <a:r>
              <a:rPr lang="en-US" sz="2800" u="sng" smtClean="0"/>
              <a:t>Books continued</a:t>
            </a:r>
          </a:p>
          <a:p>
            <a:r>
              <a:rPr lang="en-US" sz="2800" smtClean="0"/>
              <a:t>Stober, D. R., &amp; Grant, A. M. (2006). In Stober D. R., Grant A. M., Stober D. R. and Grant A. M. (Eds.), </a:t>
            </a:r>
            <a:r>
              <a:rPr lang="en-US" sz="2800" i="1" smtClean="0"/>
              <a:t>Evidence based coaching handbook: Putting best practices to work for your clients</a:t>
            </a:r>
            <a:r>
              <a:rPr lang="en-US" sz="2800" smtClean="0"/>
              <a:t>. Hoboken, NJ US: John Wiley &amp; Sons Inc.</a:t>
            </a:r>
          </a:p>
          <a:p>
            <a:r>
              <a:rPr lang="en-US" sz="2800" smtClean="0"/>
              <a:t>Quinn, P. O., Ratey, N. A., &amp; Maitland, T. L. (2000). </a:t>
            </a:r>
            <a:r>
              <a:rPr lang="en-US" sz="2800" i="1" smtClean="0"/>
              <a:t>Coaching college students with AD/HD: issues and answers.</a:t>
            </a:r>
            <a:r>
              <a:rPr lang="en-US" sz="2800" smtClean="0"/>
              <a:t> Washington, DC: Advantage Books.</a:t>
            </a:r>
          </a:p>
          <a:p>
            <a:r>
              <a:rPr lang="en-US" sz="2800" smtClean="0"/>
              <a:t>Whitworth, L., Kimsey-House, K., Kimsey-House, H., &amp; Sandahl, P. (2007). </a:t>
            </a:r>
            <a:r>
              <a:rPr lang="en-US" sz="2800" i="1" smtClean="0"/>
              <a:t>Co-active coaching: New skills for coaching people toward success in work and life, 2</a:t>
            </a:r>
            <a:r>
              <a:rPr lang="en-US" sz="2800" i="1" baseline="30000" smtClean="0"/>
              <a:t>nd</a:t>
            </a:r>
            <a:r>
              <a:rPr lang="en-US" sz="2800" i="1" smtClean="0"/>
              <a:t> ed.</a:t>
            </a:r>
            <a:r>
              <a:rPr lang="en-US" sz="2800" smtClean="0"/>
              <a:t> Mountain View, CA: Davies-Black Publishing.</a:t>
            </a:r>
          </a:p>
          <a:p>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81000" y="533400"/>
            <a:ext cx="8382000" cy="5791200"/>
          </a:xfrm>
        </p:spPr>
        <p:txBody>
          <a:bodyPr>
            <a:normAutofit lnSpcReduction="10000"/>
          </a:bodyPr>
          <a:lstStyle/>
          <a:p>
            <a:pPr>
              <a:buFont typeface="Arial" charset="0"/>
              <a:buNone/>
            </a:pPr>
            <a:r>
              <a:rPr lang="en-US" sz="2800" b="1" u="sng" smtClean="0"/>
              <a:t>Dissertations</a:t>
            </a:r>
            <a:endParaRPr lang="en-US" sz="2800" smtClean="0"/>
          </a:p>
          <a:p>
            <a:r>
              <a:rPr lang="en-US" sz="2400" smtClean="0"/>
              <a:t>Kappenberg, Erin Setsuko (2008).  A model of executive coaching: Key factors in coaching success. Ph.D. dissertation, The Claremont Graduate University, United States -- California.</a:t>
            </a:r>
          </a:p>
          <a:p>
            <a:r>
              <a:rPr lang="en-US" sz="2400" smtClean="0"/>
              <a:t>Reaser, Abigail L. (2008). ADHD coaching and college students. Ph.D. dissertation, Florida State University, United States, -- Florida.</a:t>
            </a:r>
          </a:p>
          <a:p>
            <a:r>
              <a:rPr lang="en-US" sz="2400" smtClean="0"/>
              <a:t>Yedreshteyn, Svetlana (2008).  A qualitative investigation of the implementation of an internal executive coaching program in a global corporation, grounded in organizational psychology theory. Psy.D. dissertation, Rutgers The State University of New Jersey, Graduate School of Applied and Professional Psychology, United States -- New Jersey.</a:t>
            </a:r>
          </a:p>
          <a:p>
            <a:endParaRPr lang="en-US" sz="2800" smtClean="0"/>
          </a:p>
          <a:p>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Coaching </a:t>
            </a: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C</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an </a:t>
            </a: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L</a:t>
            </a:r>
            <a:r>
              <a:rPr kumimoji="0" lang="en-US"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ook</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L</a:t>
            </a:r>
            <a:r>
              <a:rPr kumimoji="0" lang="en-US"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ike</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in a University Setting</a:t>
            </a:r>
          </a:p>
        </p:txBody>
      </p:sp>
      <p:sp>
        <p:nvSpPr>
          <p:cNvPr id="5" name="Content Placeholder 2"/>
          <p:cNvSpPr>
            <a:spLocks noGrp="1"/>
          </p:cNvSpPr>
          <p:nvPr>
            <p:ph idx="1"/>
          </p:nvPr>
        </p:nvSpPr>
        <p:spPr>
          <a:xfrm>
            <a:off x="457200" y="1600200"/>
            <a:ext cx="8229600" cy="4525963"/>
          </a:xfrm>
        </p:spPr>
        <p:txBody>
          <a:bodyPr/>
          <a:lstStyle/>
          <a:p>
            <a:pPr eaLnBrk="1" hangingPunct="1"/>
            <a:r>
              <a:rPr lang="en-US" dirty="0" smtClean="0"/>
              <a:t>Regular, in-person 30-60 minute appointments (weekly, bi-weekly, every two weeks, etc.)</a:t>
            </a:r>
          </a:p>
          <a:p>
            <a:pPr eaLnBrk="1" hangingPunct="1"/>
            <a:r>
              <a:rPr lang="en-US" dirty="0" smtClean="0"/>
              <a:t>Regular phone appointments</a:t>
            </a:r>
          </a:p>
          <a:p>
            <a:pPr eaLnBrk="1" hangingPunct="1"/>
            <a:r>
              <a:rPr lang="en-US" dirty="0" smtClean="0"/>
              <a:t>Supplementary check-in phone calls between appointments</a:t>
            </a:r>
          </a:p>
          <a:p>
            <a:pPr eaLnBrk="1" hangingPunct="1"/>
            <a:r>
              <a:rPr lang="en-US" dirty="0" smtClean="0"/>
              <a:t>Email check-ins</a:t>
            </a:r>
          </a:p>
          <a:p>
            <a:pPr eaLnBrk="1" hangingPunct="1"/>
            <a:r>
              <a:rPr lang="en-US" dirty="0" smtClean="0"/>
              <a:t>“Body-Double”</a:t>
            </a:r>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ctr" eaLnBrk="1" hangingPunct="1"/>
            <a:r>
              <a:rPr lang="en-US" dirty="0" smtClean="0"/>
              <a:t>Role of Coach</a:t>
            </a:r>
          </a:p>
        </p:txBody>
      </p:sp>
      <p:sp>
        <p:nvSpPr>
          <p:cNvPr id="5" name="Content Placeholder 2"/>
          <p:cNvSpPr>
            <a:spLocks noGrp="1"/>
          </p:cNvSpPr>
          <p:nvPr>
            <p:ph idx="1"/>
          </p:nvPr>
        </p:nvSpPr>
        <p:spPr>
          <a:xfrm>
            <a:off x="457200" y="1371600"/>
            <a:ext cx="8229600" cy="4343400"/>
          </a:xfrm>
        </p:spPr>
        <p:txBody>
          <a:bodyPr/>
          <a:lstStyle/>
          <a:p>
            <a:pPr eaLnBrk="1" hangingPunct="1"/>
            <a:r>
              <a:rPr lang="en-US" dirty="0" smtClean="0"/>
              <a:t>Coaching relationship is a catalyst for change in students’ lives</a:t>
            </a:r>
          </a:p>
          <a:p>
            <a:pPr eaLnBrk="1" hangingPunct="1"/>
            <a:r>
              <a:rPr lang="en-US" dirty="0" smtClean="0"/>
              <a:t>Hold students accountable and keep them moving toward their dreams and goals</a:t>
            </a:r>
          </a:p>
          <a:p>
            <a:pPr eaLnBrk="1" hangingPunct="1"/>
            <a:r>
              <a:rPr lang="en-US" dirty="0" smtClean="0"/>
              <a:t>Expand or alter students’ perspective on themselves and situations</a:t>
            </a:r>
          </a:p>
          <a:p>
            <a:pPr eaLnBrk="1" hangingPunct="1"/>
            <a:endParaRPr lang="en-US" dirty="0" smtClean="0"/>
          </a:p>
          <a:p>
            <a:pPr marL="342900" lvl="1" indent="-342900" eaLnBrk="1" hangingPunct="1">
              <a:buFont typeface="Arial" charset="0"/>
              <a:buNone/>
            </a:pPr>
            <a:r>
              <a:rPr lang="en-US" sz="2000" dirty="0" smtClean="0"/>
              <a:t>Whitworth, L., </a:t>
            </a:r>
            <a:r>
              <a:rPr lang="en-US" sz="2000" dirty="0" err="1" smtClean="0"/>
              <a:t>Kimsey</a:t>
            </a:r>
            <a:r>
              <a:rPr lang="en-US" sz="2000" dirty="0" smtClean="0"/>
              <a:t>-House, K., </a:t>
            </a:r>
            <a:r>
              <a:rPr lang="en-US" sz="2000" dirty="0" err="1" smtClean="0"/>
              <a:t>Kimsey</a:t>
            </a:r>
            <a:r>
              <a:rPr lang="en-US" sz="2000" dirty="0" smtClean="0"/>
              <a:t>-House, H., and </a:t>
            </a:r>
            <a:r>
              <a:rPr lang="en-US" sz="2000" dirty="0" err="1" smtClean="0"/>
              <a:t>Sandahl</a:t>
            </a:r>
            <a:r>
              <a:rPr lang="en-US" sz="2000" dirty="0" smtClean="0"/>
              <a:t>, P. </a:t>
            </a:r>
            <a:r>
              <a:rPr lang="en-US" sz="2000" b="1" dirty="0" smtClean="0"/>
              <a:t>Co-Active Coaching : New Skills for Coaching People Toward Success in Work and Life.  </a:t>
            </a:r>
            <a:endParaRPr lang="en-US" sz="20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ctr" eaLnBrk="1" hangingPunct="1"/>
            <a:r>
              <a:rPr lang="en-US" dirty="0" smtClean="0"/>
              <a:t>Key Coaching Skills</a:t>
            </a:r>
          </a:p>
        </p:txBody>
      </p:sp>
      <p:sp>
        <p:nvSpPr>
          <p:cNvPr id="5" name="Content Placeholder 2"/>
          <p:cNvSpPr>
            <a:spLocks noGrp="1"/>
          </p:cNvSpPr>
          <p:nvPr>
            <p:ph idx="1"/>
          </p:nvPr>
        </p:nvSpPr>
        <p:spPr>
          <a:xfrm>
            <a:off x="457200" y="1600200"/>
            <a:ext cx="8229600" cy="4525963"/>
          </a:xfrm>
        </p:spPr>
        <p:txBody>
          <a:bodyPr>
            <a:normAutofit fontScale="85000" lnSpcReduction="10000"/>
          </a:bodyPr>
          <a:lstStyle/>
          <a:p>
            <a:pPr eaLnBrk="1" hangingPunct="1">
              <a:lnSpc>
                <a:spcPct val="90000"/>
              </a:lnSpc>
            </a:pPr>
            <a:r>
              <a:rPr lang="en-US" sz="2700" b="1" dirty="0" smtClean="0"/>
              <a:t>Designed Alliance</a:t>
            </a:r>
            <a:r>
              <a:rPr lang="en-US" sz="2700" dirty="0" smtClean="0"/>
              <a:t>: </a:t>
            </a:r>
            <a:r>
              <a:rPr lang="en-US" sz="2700" i="1" dirty="0" smtClean="0"/>
              <a:t>Consciously and deliberately designing a relationship that will be most beneficial to the student.</a:t>
            </a:r>
          </a:p>
          <a:p>
            <a:pPr eaLnBrk="1" hangingPunct="1">
              <a:lnSpc>
                <a:spcPct val="90000"/>
              </a:lnSpc>
            </a:pPr>
            <a:endParaRPr lang="en-US" sz="2700" i="1" dirty="0" smtClean="0"/>
          </a:p>
          <a:p>
            <a:pPr eaLnBrk="1" hangingPunct="1">
              <a:lnSpc>
                <a:spcPct val="90000"/>
              </a:lnSpc>
            </a:pPr>
            <a:r>
              <a:rPr lang="en-US" sz="2700" b="1" dirty="0" smtClean="0"/>
              <a:t>Powerful Questions: </a:t>
            </a:r>
            <a:r>
              <a:rPr lang="en-US" sz="2700" i="1" dirty="0" smtClean="0"/>
              <a:t>Open-ended questions that evoke clarity, discovery, action.  Asked out of curiosity.</a:t>
            </a:r>
          </a:p>
          <a:p>
            <a:pPr eaLnBrk="1" hangingPunct="1">
              <a:lnSpc>
                <a:spcPct val="90000"/>
              </a:lnSpc>
            </a:pPr>
            <a:endParaRPr lang="en-US" sz="2700" b="1" dirty="0" smtClean="0"/>
          </a:p>
          <a:p>
            <a:pPr eaLnBrk="1" hangingPunct="1">
              <a:lnSpc>
                <a:spcPct val="90000"/>
              </a:lnSpc>
            </a:pPr>
            <a:r>
              <a:rPr lang="en-US" sz="2700" b="1" dirty="0" smtClean="0"/>
              <a:t>Developing Action Plans: </a:t>
            </a:r>
            <a:r>
              <a:rPr lang="en-US" sz="2700" i="1" dirty="0" smtClean="0"/>
              <a:t>Committing to a specific action, identifying structures and supports to make the action happen.  What will you do? When? How?</a:t>
            </a:r>
          </a:p>
          <a:p>
            <a:pPr eaLnBrk="1" hangingPunct="1">
              <a:lnSpc>
                <a:spcPct val="90000"/>
              </a:lnSpc>
            </a:pPr>
            <a:endParaRPr lang="en-US" sz="2700" b="1" dirty="0" smtClean="0"/>
          </a:p>
          <a:p>
            <a:pPr eaLnBrk="1" hangingPunct="1">
              <a:lnSpc>
                <a:spcPct val="90000"/>
              </a:lnSpc>
            </a:pPr>
            <a:r>
              <a:rPr lang="en-US" sz="2700" b="1" dirty="0" smtClean="0"/>
              <a:t>Accountability: </a:t>
            </a:r>
            <a:r>
              <a:rPr lang="en-US" sz="2700" i="1" dirty="0" smtClean="0"/>
              <a:t>Following up honestly about the results of the action plan without blame or judgment.  </a:t>
            </a:r>
            <a:endParaRPr lang="en-US" sz="27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 1:</a:t>
            </a:r>
          </a:p>
          <a:p>
            <a:pPr lvl="1"/>
            <a:r>
              <a:rPr lang="en-US" dirty="0" smtClean="0"/>
              <a:t>Novice </a:t>
            </a:r>
            <a:r>
              <a:rPr lang="en-US" dirty="0" err="1" smtClean="0"/>
              <a:t>coachee</a:t>
            </a:r>
            <a:endParaRPr lang="en-US" dirty="0" smtClean="0"/>
          </a:p>
          <a:p>
            <a:pPr lvl="1"/>
            <a:r>
              <a:rPr lang="en-US" dirty="0" smtClean="0"/>
              <a:t>Graduate student</a:t>
            </a:r>
          </a:p>
          <a:p>
            <a:pPr lvl="1"/>
            <a:r>
              <a:rPr lang="en-US" dirty="0" smtClean="0"/>
              <a:t>Video clip highlights designing  coaching alliance and clarifying goals</a:t>
            </a:r>
          </a:p>
          <a:p>
            <a:pPr lvl="1"/>
            <a:endParaRPr lang="en-US" dirty="0" smtClean="0"/>
          </a:p>
          <a:p>
            <a:r>
              <a:rPr lang="en-US" dirty="0" smtClean="0"/>
              <a:t>Student 2:</a:t>
            </a:r>
          </a:p>
          <a:p>
            <a:pPr lvl="1"/>
            <a:r>
              <a:rPr lang="en-US" dirty="0" smtClean="0"/>
              <a:t>Veteran </a:t>
            </a:r>
            <a:r>
              <a:rPr lang="en-US" dirty="0" err="1" smtClean="0"/>
              <a:t>Coachee</a:t>
            </a:r>
            <a:endParaRPr lang="en-US" dirty="0" smtClean="0"/>
          </a:p>
          <a:p>
            <a:pPr lvl="1"/>
            <a:r>
              <a:rPr lang="en-US" dirty="0" smtClean="0"/>
              <a:t>Undergraduate student</a:t>
            </a:r>
          </a:p>
          <a:p>
            <a:pPr lvl="1"/>
            <a:r>
              <a:rPr lang="en-US" dirty="0" smtClean="0"/>
              <a:t>Video clip highlights developing action plan during final exam period</a:t>
            </a:r>
            <a:endParaRPr lang="en-US" dirty="0"/>
          </a:p>
        </p:txBody>
      </p:sp>
      <p:sp>
        <p:nvSpPr>
          <p:cNvPr id="3" name="Title 2"/>
          <p:cNvSpPr>
            <a:spLocks noGrp="1"/>
          </p:cNvSpPr>
          <p:nvPr>
            <p:ph type="title"/>
          </p:nvPr>
        </p:nvSpPr>
        <p:spPr/>
        <p:txBody>
          <a:bodyPr/>
          <a:lstStyle/>
          <a:p>
            <a:pPr algn="ctr"/>
            <a:r>
              <a:rPr lang="en-US" dirty="0" smtClean="0"/>
              <a:t>Coaching Videos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Student One Video Clip</a:t>
            </a:r>
            <a:endParaRPr lang="en-US" dirty="0"/>
          </a:p>
        </p:txBody>
      </p:sp>
      <p:sp>
        <p:nvSpPr>
          <p:cNvPr id="5" name="Content Placeholder 4"/>
          <p:cNvSpPr>
            <a:spLocks noGrp="1"/>
          </p:cNvSpPr>
          <p:nvPr>
            <p:ph idx="1"/>
          </p:nvPr>
        </p:nvSpPr>
        <p:spPr/>
        <p:txBody>
          <a:bodyPr/>
          <a:lstStyle/>
          <a:p>
            <a:r>
              <a:rPr lang="en-US" dirty="0" smtClean="0">
                <a:hlinkClick r:id="rId2" action="ppaction://hlinkfile"/>
              </a:rPr>
              <a:t>C:\Documents and Settings\krademac\Desktop\UNCASPS_KR_AHEAD.pb2.wmv</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Student Two Video Clip</a:t>
            </a:r>
            <a:endParaRPr lang="en-US" dirty="0"/>
          </a:p>
        </p:txBody>
      </p:sp>
      <p:sp>
        <p:nvSpPr>
          <p:cNvPr id="5" name="Content Placeholder 4"/>
          <p:cNvSpPr>
            <a:spLocks noGrp="1"/>
          </p:cNvSpPr>
          <p:nvPr>
            <p:ph idx="1"/>
          </p:nvPr>
        </p:nvSpPr>
        <p:spPr/>
        <p:txBody>
          <a:bodyPr/>
          <a:lstStyle/>
          <a:p>
            <a:r>
              <a:rPr lang="en-US" dirty="0" smtClean="0">
                <a:hlinkClick r:id="rId2" action="ppaction://hlinkfile"/>
              </a:rPr>
              <a:t>C:\Documents and Settings\krademac\Desktop\UNCASPSLATheresacoachingJ.pc1.wmv</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7315200" cy="4525963"/>
          </a:xfrm>
        </p:spPr>
        <p:txBody>
          <a:bodyPr>
            <a:normAutofit/>
          </a:bodyPr>
          <a:lstStyle/>
          <a:p>
            <a:pPr>
              <a:buNone/>
            </a:pPr>
            <a:endParaRPr lang="en-US" dirty="0" smtClean="0"/>
          </a:p>
          <a:p>
            <a:pPr>
              <a:buNone/>
            </a:pPr>
            <a:r>
              <a:rPr lang="en-US" dirty="0" smtClean="0"/>
              <a:t>The Academic Success Program (ASP) created and conducted a survey to evaluate coaching.</a:t>
            </a:r>
          </a:p>
          <a:p>
            <a:pPr>
              <a:buNone/>
            </a:pPr>
            <a:endParaRPr lang="en-US" sz="1400" dirty="0" smtClean="0"/>
          </a:p>
          <a:p>
            <a:pPr marL="624078" indent="-514350"/>
            <a:r>
              <a:rPr lang="en-US" sz="2400" dirty="0" smtClean="0"/>
              <a:t>Students who received at least </a:t>
            </a:r>
            <a:r>
              <a:rPr lang="en-US" sz="2400" i="1" dirty="0" smtClean="0"/>
              <a:t>four</a:t>
            </a:r>
            <a:r>
              <a:rPr lang="en-US" sz="2400" dirty="0" smtClean="0"/>
              <a:t> </a:t>
            </a:r>
            <a:r>
              <a:rPr lang="en-US" sz="2400" i="1" dirty="0" smtClean="0"/>
              <a:t>coaching sessions in the past, </a:t>
            </a:r>
            <a:r>
              <a:rPr lang="en-US" sz="2400" dirty="0" smtClean="0"/>
              <a:t>and</a:t>
            </a:r>
            <a:r>
              <a:rPr lang="en-US" sz="2400" i="1" dirty="0" smtClean="0"/>
              <a:t> </a:t>
            </a:r>
            <a:r>
              <a:rPr lang="en-US" sz="2400" dirty="0" smtClean="0"/>
              <a:t>who had a diagnosis of LD/ADHD completed Internet-Based Surveys</a:t>
            </a:r>
          </a:p>
          <a:p>
            <a:pPr marL="1401318" lvl="3" indent="-514350"/>
            <a:r>
              <a:rPr lang="en-US" sz="2400" dirty="0" smtClean="0"/>
              <a:t>27 out of a possible 78 students completed this survey</a:t>
            </a:r>
          </a:p>
        </p:txBody>
      </p:sp>
      <p:sp>
        <p:nvSpPr>
          <p:cNvPr id="3" name="Title 2"/>
          <p:cNvSpPr>
            <a:spLocks noGrp="1"/>
          </p:cNvSpPr>
          <p:nvPr>
            <p:ph type="title"/>
          </p:nvPr>
        </p:nvSpPr>
        <p:spPr/>
        <p:txBody>
          <a:bodyPr>
            <a:normAutofit fontScale="90000"/>
          </a:bodyPr>
          <a:lstStyle/>
          <a:p>
            <a:pPr algn="ctr"/>
            <a:r>
              <a:rPr lang="en-US" dirty="0" smtClean="0"/>
              <a:t>Coaching Survey for </a:t>
            </a:r>
            <a:br>
              <a:rPr lang="en-US" dirty="0" smtClean="0"/>
            </a:br>
            <a:r>
              <a:rPr lang="en-US" dirty="0" smtClean="0"/>
              <a:t>“Veteran </a:t>
            </a:r>
            <a:r>
              <a:rPr lang="en-US" dirty="0" err="1" smtClean="0"/>
              <a:t>Coachees</a:t>
            </a:r>
            <a:r>
              <a:rPr lang="en-US" dirty="0" smtClean="0"/>
              <a:t>”</a:t>
            </a:r>
            <a:endParaRPr lang="en-US" dirty="0"/>
          </a:p>
        </p:txBody>
      </p:sp>
      <p:pic>
        <p:nvPicPr>
          <p:cNvPr id="1026" name="Picture 2" descr="http://www.eizie.org/News/1240597089/survey.jpg"/>
          <p:cNvPicPr>
            <a:picLocks noChangeAspect="1" noChangeArrowheads="1"/>
          </p:cNvPicPr>
          <p:nvPr/>
        </p:nvPicPr>
        <p:blipFill>
          <a:blip r:embed="rId2"/>
          <a:srcRect/>
          <a:stretch>
            <a:fillRect/>
          </a:stretch>
        </p:blipFill>
        <p:spPr bwMode="auto">
          <a:xfrm rot="2080892">
            <a:off x="7482722" y="5406145"/>
            <a:ext cx="1179774" cy="122502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1659</TotalTime>
  <Words>1514</Words>
  <Application>Microsoft Office PowerPoint</Application>
  <PresentationFormat>On-screen Show (4:3)</PresentationFormat>
  <Paragraphs>181</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Coaching College Students</vt:lpstr>
      <vt:lpstr>Reasons Students Choose Coaching</vt:lpstr>
      <vt:lpstr>Slide 3</vt:lpstr>
      <vt:lpstr>Role of Coach</vt:lpstr>
      <vt:lpstr>Key Coaching Skills</vt:lpstr>
      <vt:lpstr>Coaching Videos</vt:lpstr>
      <vt:lpstr>Student One Video Clip</vt:lpstr>
      <vt:lpstr>Student Two Video Clip</vt:lpstr>
      <vt:lpstr>Coaching Survey for  “Veteran Coachees”</vt:lpstr>
      <vt:lpstr>Evaluation Methods</vt:lpstr>
      <vt:lpstr>   Veteran Coachee  Survey Questions and Results:   1. Please rate the impact coaching has had on your life</vt:lpstr>
      <vt:lpstr>2. Describe the impact coaching has had on your life:</vt:lpstr>
      <vt:lpstr>3.  How is Coaching different from other accommodations you received? </vt:lpstr>
      <vt:lpstr>4. Do you consistently use skills learned from coaching?</vt:lpstr>
      <vt:lpstr>5.  How could coaching have been more effective for you?</vt:lpstr>
      <vt:lpstr>Coaching Survey for “Novice Coachees”</vt:lpstr>
      <vt:lpstr>Evaluation Methods</vt:lpstr>
      <vt:lpstr>Novice Coachee  Survey Questions and Results</vt:lpstr>
      <vt:lpstr> Student Comments from both surveys:</vt:lpstr>
      <vt:lpstr>Additional student comments</vt:lpstr>
      <vt:lpstr>Additional student comments</vt:lpstr>
      <vt:lpstr>Conclusions As a result of coaching, students develop executive functioning and self-determination skills to:</vt:lpstr>
      <vt:lpstr>Limitations of Coaching</vt:lpstr>
      <vt:lpstr>Bibliography</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 Richman</dc:creator>
  <cp:lastModifiedBy>Kristen Rademacher</cp:lastModifiedBy>
  <cp:revision>135</cp:revision>
  <dcterms:created xsi:type="dcterms:W3CDTF">2009-06-24T15:22:26Z</dcterms:created>
  <dcterms:modified xsi:type="dcterms:W3CDTF">2009-07-17T20:11:34Z</dcterms:modified>
</cp:coreProperties>
</file>